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77" r:id="rId4"/>
    <p:sldId id="278" r:id="rId5"/>
    <p:sldId id="279" r:id="rId6"/>
    <p:sldId id="280" r:id="rId7"/>
    <p:sldId id="281" r:id="rId8"/>
    <p:sldId id="282" r:id="rId9"/>
    <p:sldId id="283" r:id="rId10"/>
    <p:sldId id="292" r:id="rId11"/>
    <p:sldId id="284" r:id="rId12"/>
    <p:sldId id="285" r:id="rId13"/>
    <p:sldId id="286" r:id="rId14"/>
    <p:sldId id="287" r:id="rId15"/>
    <p:sldId id="288" r:id="rId16"/>
    <p:sldId id="289" r:id="rId17"/>
    <p:sldId id="290" r:id="rId18"/>
    <p:sldId id="291" r:id="rId19"/>
    <p:sldId id="276"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59AC"/>
    <a:srgbClr val="0A59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F3C86C-CEA2-7B4D-B603-9264C91AD852}" type="datetimeFigureOut">
              <a:rPr lang="en-US" smtClean="0"/>
              <a:t>12/28/2016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7529F-71AD-DE49-A9A2-236B7EDCAB23}" type="slidenum">
              <a:rPr lang="en-US" smtClean="0"/>
              <a:t>‹#›</a:t>
            </a:fld>
            <a:endParaRPr lang="en-US"/>
          </a:p>
        </p:txBody>
      </p:sp>
    </p:spTree>
    <p:extLst>
      <p:ext uri="{BB962C8B-B14F-4D97-AF65-F5344CB8AC3E}">
        <p14:creationId xmlns:p14="http://schemas.microsoft.com/office/powerpoint/2010/main" val="9662979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kern="1200" dirty="0" smtClean="0">
                <a:solidFill>
                  <a:schemeClr val="tx1"/>
                </a:solidFill>
                <a:effectLst/>
                <a:latin typeface="+mn-lt"/>
                <a:ea typeface="+mn-ea"/>
                <a:cs typeface="+mn-cs"/>
              </a:rPr>
              <a:t>Türkiye, Kadınlara Karşı Her Türlü Ayrımcılığın Önlenmesi Sözleşmesi’ni (CEDAW) 1985 yılında imzalamış ve Sözleşme 1986 yılında yürürlüğe girmiştir. </a:t>
            </a:r>
            <a:r>
              <a:rPr lang="tr-TR" sz="1200" kern="1200" dirty="0" err="1" smtClean="0">
                <a:solidFill>
                  <a:schemeClr val="tx1"/>
                </a:solidFill>
                <a:effectLst/>
                <a:latin typeface="+mn-lt"/>
                <a:ea typeface="+mn-ea"/>
                <a:cs typeface="+mn-cs"/>
              </a:rPr>
              <a:t>CEDAW’a</a:t>
            </a:r>
            <a:r>
              <a:rPr lang="tr-TR" sz="1200" kern="1200" dirty="0" smtClean="0">
                <a:solidFill>
                  <a:schemeClr val="tx1"/>
                </a:solidFill>
                <a:effectLst/>
                <a:latin typeface="+mn-lt"/>
                <a:ea typeface="+mn-ea"/>
                <a:cs typeface="+mn-cs"/>
              </a:rPr>
              <a:t> ilişkin olarak hazırlanmış Ek İhtiyari Protokol ise, 2002 tarihinde onaylanmış ve 2003 tarihinden itibaren yürürlüğe girmiştir. Anayasa’nın 90. Maddesine göre “... temel hak ve özgürlüklere ilişkin milletlerarası antlaşmalarla kanunların aynı konuda farklı hükümler içermesi nedeniyle çıkabilecek uyuşmazlıklarda milletlerarası antlaşma hükümleri esas alınır.” Bu çerçevede CEDAW Sözleşmesi, kendisine aykırı düşebilecek ulusal düzenlemeler karşısında üstün konumdadır.</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2001 ve 2004 tarihlerinde Medeni Kanun ve Türk Ceza Kanunu’nda yapılan değişiklikler, toplumsal cinsiyet eşitliğinin geliştirilmesi bakımından önemli düzenlemeler getirmiştir. 2004 tarihli Türk Ceza Kanunu özellikle kadınlara yönelik cinsel saldırı ve tecavüzün tanımlanması ve cezalandırılması yönünde iyileştirmeler sağlamıştır. Bunların yanı sıra, 2006/17 sayılı Başbakanlık Genelgesi ile ‘Çocuk ve Kadınlara Yönelik Şiddet Hareketleriyle Töre ve Namus Cinayetlerinin Önlenmesi İçin Alınacak Tedbirler’ belirlenmiştir. İçişleri Bakanlığı’nın 2007/6 sayılı genelgesi ise ‘Töre ve Namus Cinayetlerinin Önlenmesine Yönelik Tedbirlerin </a:t>
            </a:r>
            <a:r>
              <a:rPr lang="tr-TR" sz="1200" kern="1200" dirty="0" err="1" smtClean="0">
                <a:solidFill>
                  <a:schemeClr val="tx1"/>
                </a:solidFill>
                <a:effectLst/>
                <a:latin typeface="+mn-lt"/>
                <a:ea typeface="+mn-ea"/>
                <a:cs typeface="+mn-cs"/>
              </a:rPr>
              <a:t>Koordinasyonu’nu</a:t>
            </a:r>
            <a:r>
              <a:rPr lang="tr-TR" sz="1200" kern="1200" dirty="0" smtClean="0">
                <a:solidFill>
                  <a:schemeClr val="tx1"/>
                </a:solidFill>
                <a:effectLst/>
                <a:latin typeface="+mn-lt"/>
                <a:ea typeface="+mn-ea"/>
                <a:cs typeface="+mn-cs"/>
              </a:rPr>
              <a:t> düzenlemektedir.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2009 tarihinde Türkiye Büyük Millet Meclisi bünyesinde Kadın Erkek Fırsat Eşitliği Komisyonu kurulmuş ve aynı tarihte Kadının Statüsü Genel Müdürlüğü (KSGM) ile (mülga) Sosyal Hizmetler ve Çocuk Esirgeme Kurumu Genel Müdürlüğü ve İçişleri Bakanlığı Emniyet Genel Müdürlüğü arasında imzalanan ‘Aile İçi Şiddet Mağdurlarına ve Mağdur Çocuklara Yönelik Verilen Hizmetlerin Kurumsal Kapasitesinin Artırılması ve İşbirliğinin Geliştirilmesine İlişkin Protokol’ imzalanmıştır.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2010 tarihinde Anayasa’nın kanun önünde eşitliği düzenleyen 10’uncu maddesinde yapılan değişiklikle, “Kadınlar ve erkekler eşit haklara sahiptir. Devlet, bu eşitliğin yaşama geçmesini sağlamakla yükümlüdür.” hükmünün sonuna “Bu maksatla alınacak tedbirler eşitlik ilkesine aykırı olarak yorumlanamaz.” hükmü getirilmiştir. 2011’de ise Kadın ve Aileden Sorumlu Devlet Bakanlığı, Aile ve Sosyal Politikalar Bakanlığı (ASPB) olarak ayrı bir bakanlığa dönüştürülmüş ve 1990 yılında Başbakana bağlı ‘Kadının Statüsü ve Sorunları Başkanlığı’ adıyla kurulmuş olan ve günümüze dek farklı Bakanlıklar altında yapılandırılmış olan KSGM de bu kapsamda ASPB altında yapılandırılmıştır.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KSGM tarafından 2007-2010 ‘Kadına Yönelik Aile İçi Şiddetle Mücadele Ulusal Eylem Planı’ ve 2012-2015 ‘Kadına Yönelik Şiddetle Mücadele Ulusal Eylem Planı’ hazırlanmıştır. 2012-2015 Ulusal Eylem Planı kadına yönelik şiddetle ilgili yasal düzenlemeler, farkındalık yaratma, koruyucu hizmetler ve sağlık hizmetleri ile kurumlar arası işbirliği konularında spesifik hedeflere işaret etmektedir. KSGM tarafından ayrıca 2008-2013 Toplumsal Cinsiyet Eşitliği Eylem Planı hazırlanmış, plan eğitim, sağlık, istihdam, çevre, karar mekanizmalarına katılım ve medyada toplumsal cinsiyet eşitliği konularını kapsamıştır. Ulusal Eylem Planı’nın süresinin sona ermesini takiben, 2014-2018 dönemini kapsayacak olan Toplumsal Cinsiyet Eşitliği Ulusal Eylem Planı’nın güncelleme çalışmaları gerçekleştirilmiştir.</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Bunların haricinde, 2014-2018 dönemini kapsayan, Onuncu Kalkınma Planı’nda ‘kadına yönelik şiddetin ve ayrımcılığın ortadan kaldırılabilmesi amacıyla özellikle erken çocukluktan başlayarak örgün ve yaygın eğitim yoluyla toplumsal bilinç düzeyinin yükseltilmesi’, temel amaçlar arasında yer almaktadır. Dokuzuncu Kalkınma Planı döneminden itibaren ‘sosyal hizmetlerde aile temelli bir yaklaşıma’ geçilmiş ve kadınların güçlendirilmesine yönelik hedefler bu kapsam altına alınmıştır. Bu bağlamda Aile Eğitim Programları (AEP) başlatılmış, ailelere yönelik danışmanlık hizmetleri yaygınlaştırılmıştır.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Türkiye Cumhuriyeti, ‘Kadınlara Yönelik Şiddet ve Aile İçi Şiddetin Önlenmesi ve Bunlarla Mücadeleye İlişkin Avrupa Konseyi Sözleşmesi’ (İstanbul Sözleşmesi)’</a:t>
            </a:r>
            <a:r>
              <a:rPr lang="tr-TR" sz="1200" kern="1200" dirty="0" err="1" smtClean="0">
                <a:solidFill>
                  <a:schemeClr val="tx1"/>
                </a:solidFill>
                <a:effectLst/>
                <a:latin typeface="+mn-lt"/>
                <a:ea typeface="+mn-ea"/>
                <a:cs typeface="+mn-cs"/>
              </a:rPr>
              <a:t>ni</a:t>
            </a:r>
            <a:r>
              <a:rPr lang="tr-TR" sz="1200" kern="1200" dirty="0" smtClean="0">
                <a:solidFill>
                  <a:schemeClr val="tx1"/>
                </a:solidFill>
                <a:effectLst/>
                <a:latin typeface="+mn-lt"/>
                <a:ea typeface="+mn-ea"/>
                <a:cs typeface="+mn-cs"/>
              </a:rPr>
              <a:t> imzalayan ilk ülke olmuştur. Sözleşme 24 Kasım 2011 tarihinde çekincesiz olarak onaylanmış ve 8 Mart 2012 tarihinde Resmi </a:t>
            </a:r>
            <a:r>
              <a:rPr lang="tr-TR" sz="1200" kern="1200" dirty="0" err="1" smtClean="0">
                <a:solidFill>
                  <a:schemeClr val="tx1"/>
                </a:solidFill>
                <a:effectLst/>
                <a:latin typeface="+mn-lt"/>
                <a:ea typeface="+mn-ea"/>
                <a:cs typeface="+mn-cs"/>
              </a:rPr>
              <a:t>Gazete’de</a:t>
            </a:r>
            <a:r>
              <a:rPr lang="tr-TR" sz="1200" kern="1200" dirty="0" smtClean="0">
                <a:solidFill>
                  <a:schemeClr val="tx1"/>
                </a:solidFill>
                <a:effectLst/>
                <a:latin typeface="+mn-lt"/>
                <a:ea typeface="+mn-ea"/>
                <a:cs typeface="+mn-cs"/>
              </a:rPr>
              <a:t> yayımlanarak yürürlüğe girmiştir. Akabinde, 6284 sayılı Ailenin Korunması ve Kadına Karşı Şiddetin Önlenmesine Dair Kanun 8 Mart 2012 tarihinde Türkiye Büyük Millet Meclisi Genel Kurulu’nda kabul edilmiş ve 20 Mart 2012 tarih ve 28239 sayılı Resmi </a:t>
            </a:r>
            <a:r>
              <a:rPr lang="tr-TR" sz="1200" kern="1200" dirty="0" err="1" smtClean="0">
                <a:solidFill>
                  <a:schemeClr val="tx1"/>
                </a:solidFill>
                <a:effectLst/>
                <a:latin typeface="+mn-lt"/>
                <a:ea typeface="+mn-ea"/>
                <a:cs typeface="+mn-cs"/>
              </a:rPr>
              <a:t>Gazete'de</a:t>
            </a:r>
            <a:r>
              <a:rPr lang="tr-TR" sz="1200" kern="1200" dirty="0" smtClean="0">
                <a:solidFill>
                  <a:schemeClr val="tx1"/>
                </a:solidFill>
                <a:effectLst/>
                <a:latin typeface="+mn-lt"/>
                <a:ea typeface="+mn-ea"/>
                <a:cs typeface="+mn-cs"/>
              </a:rPr>
              <a:t> yayımlanarak yürürlüğe girmiştir. Böylece, bir önceki, 4320 sayılı ‘Ailenin Korunmasına Dair Kanun’un kapsamı, İstanbul Sözleşmesi doğrultusunda genişletilmiştir.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6284 Sayılı Kanun ve uygulama yönetmeliği, şiddete maruz kalan kadınlara sunulacak hizmetleri açıkça tanımlamaktadır. Kanunun ‘Merkezlerin Kurulması, Destek Hizmetleri ve </a:t>
            </a:r>
            <a:r>
              <a:rPr lang="tr-TR" sz="1200" kern="1200" dirty="0" err="1" smtClean="0">
                <a:solidFill>
                  <a:schemeClr val="tx1"/>
                </a:solidFill>
                <a:effectLst/>
                <a:latin typeface="+mn-lt"/>
                <a:ea typeface="+mn-ea"/>
                <a:cs typeface="+mn-cs"/>
              </a:rPr>
              <a:t>Kurumlararası</a:t>
            </a:r>
            <a:r>
              <a:rPr lang="tr-TR" sz="1200" kern="1200" dirty="0" smtClean="0">
                <a:solidFill>
                  <a:schemeClr val="tx1"/>
                </a:solidFill>
                <a:effectLst/>
                <a:latin typeface="+mn-lt"/>
                <a:ea typeface="+mn-ea"/>
                <a:cs typeface="+mn-cs"/>
              </a:rPr>
              <a:t> Koordinasyon’ başlıklı 3’üncü bölümü (Madde 14-16) ile Mali Hükümleri düzenleyen 4’üncü bölümlerinde (Madde 17-19) hizmetlerin sunumu ve Şiddet Önleme ve İzleme Merkezleri (ŞÖNİM) hakkında genel yasal çerçeve belirlenmiştir. Bu merkezlerde sunulması öngörülen destek hizmetleri arasında; kararlar ve uygulamalar hakkında bilgi bankası oluşturmak, korunan kişiye verilen barınma, geçici maddi yardım, sağlık, adli yardım gibi hizmetleri koordine etmek, tedbir kararlarına yönelik başvurularda bulunmak, şiddeti önlemeye yönelik programlar uygulamak, çağrı merkezlerinin yaygınlaştırılması, sivil toplum ile işbirliği yapmak, mağdurlara hakları hakkında bilgi ve rehberlik sağlamak, tedbir karar ve uygulamalarının etkilerini izlemek, sosyal araştırma raporları hazırlamak ve şiddet uygulayanlara yönelik destek hizmetleri sağlamak yer almaktadır (Madde 15). Kanunun uygulama yönetmeliğinde ise söz konusu hizmetlerin nasıl verileceğine ilişkin daha ayrıntılı açıklamalar sunulmuştur.</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Kanun’un 14’üncü maddesi kapsamında 14 pilot ilde </a:t>
            </a:r>
            <a:r>
              <a:rPr lang="tr-TR" sz="1200" kern="1200" dirty="0" err="1" smtClean="0">
                <a:solidFill>
                  <a:schemeClr val="tx1"/>
                </a:solidFill>
                <a:effectLst/>
                <a:latin typeface="+mn-lt"/>
                <a:ea typeface="+mn-ea"/>
                <a:cs typeface="+mn-cs"/>
              </a:rPr>
              <a:t>ŞÖNİM’ler</a:t>
            </a:r>
            <a:r>
              <a:rPr lang="tr-TR" sz="1200" kern="1200" dirty="0" smtClean="0">
                <a:solidFill>
                  <a:schemeClr val="tx1"/>
                </a:solidFill>
                <a:effectLst/>
                <a:latin typeface="+mn-lt"/>
                <a:ea typeface="+mn-ea"/>
                <a:cs typeface="+mn-cs"/>
              </a:rPr>
              <a:t> kurulması öngörülmüş ve bu merkezler 2013 tarihi itibariyle kurulmuştur. Adana, Ankara, Antalya, Bursa, Denizli, İstanbul, Gaziantep, İzmir, Mersin, Samsun, Şanlıurfa, Trabzon, Diyarbakır ve Malatya’da hizmet veren </a:t>
            </a:r>
            <a:r>
              <a:rPr lang="tr-TR" sz="1200" kern="1200" dirty="0" err="1" smtClean="0">
                <a:solidFill>
                  <a:schemeClr val="tx1"/>
                </a:solidFill>
                <a:effectLst/>
                <a:latin typeface="+mn-lt"/>
                <a:ea typeface="+mn-ea"/>
                <a:cs typeface="+mn-cs"/>
              </a:rPr>
              <a:t>ŞÖNİM’lerde</a:t>
            </a:r>
            <a:r>
              <a:rPr lang="tr-TR" sz="1200" kern="1200" dirty="0" smtClean="0">
                <a:solidFill>
                  <a:schemeClr val="tx1"/>
                </a:solidFill>
                <a:effectLst/>
                <a:latin typeface="+mn-lt"/>
                <a:ea typeface="+mn-ea"/>
                <a:cs typeface="+mn-cs"/>
              </a:rPr>
              <a:t>, Şubat 2013 Mayıs 2014 tarihleri arasında 42 bin 557 kadına hizmet sağlanmıştır.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5393 sayılı Belediyeler Kanunu ise büyükşehir belediyeleri ile 50 binden fazla nüfusu olan belediyelerde kadın ve çocuklar için sığınma evleri açılmasını öngörürken, 2012 Aralık ayında yapılan değişiklikle, sığınma evi açılması için gereken minimum nüfus 100 bine çıkarılmıştır. Bununla birlikte 2010’dan bu yana kadın sığınma evlerinin sayısında büyük bir artış olmuş, 2010’da 65 iken bu sayı Aralık 2014 itibariyle 130’a yükselmiştir. Bunların yanı sıra Eylül 2014 itibariyle 26 adet, toplam 470 kapasiteli İlk Adım Birimi bulunmaktadır. Kadın sığınma evlerinin Aralık 2014 itibariyle bağlı oldukları kurumlara ve kapasitelerine göre dağılımı aşağıda sunulmuştur. </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tr-TR" sz="1200" b="1" kern="1200" dirty="0" smtClean="0">
                <a:solidFill>
                  <a:schemeClr val="tx1"/>
                </a:solidFill>
                <a:effectLst/>
                <a:latin typeface="+mn-lt"/>
                <a:ea typeface="+mn-ea"/>
                <a:cs typeface="+mn-cs"/>
              </a:rPr>
              <a:t>Aralık 2014 itibariyle Türkiye’deki kadın sığınma evleri</a:t>
            </a:r>
            <a:endParaRPr lang="en-GB" sz="1200" kern="1200" dirty="0" smtClean="0">
              <a:solidFill>
                <a:schemeClr val="tx1"/>
              </a:solidFill>
              <a:effectLst/>
              <a:latin typeface="+mn-lt"/>
              <a:ea typeface="+mn-ea"/>
              <a:cs typeface="+mn-cs"/>
            </a:endParaRPr>
          </a:p>
          <a:p>
            <a:r>
              <a:rPr lang="tr-TR" sz="1200" b="1"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tr-TR" sz="1200" b="1" kern="1200" dirty="0" smtClean="0">
                <a:solidFill>
                  <a:schemeClr val="tx1"/>
                </a:solidFill>
                <a:effectLst/>
                <a:latin typeface="+mn-lt"/>
                <a:ea typeface="+mn-ea"/>
                <a:cs typeface="+mn-cs"/>
              </a:rPr>
              <a:t>Sayı</a:t>
            </a:r>
            <a:endParaRPr lang="en-GB" sz="1200" kern="1200" dirty="0" smtClean="0">
              <a:solidFill>
                <a:schemeClr val="tx1"/>
              </a:solidFill>
              <a:effectLst/>
              <a:latin typeface="+mn-lt"/>
              <a:ea typeface="+mn-ea"/>
              <a:cs typeface="+mn-cs"/>
            </a:endParaRPr>
          </a:p>
          <a:p>
            <a:r>
              <a:rPr lang="tr-TR" sz="1200" b="1" kern="1200" dirty="0" smtClean="0">
                <a:solidFill>
                  <a:schemeClr val="tx1"/>
                </a:solidFill>
                <a:effectLst/>
                <a:latin typeface="+mn-lt"/>
                <a:ea typeface="+mn-ea"/>
                <a:cs typeface="+mn-cs"/>
              </a:rPr>
              <a:t>Kapasite</a:t>
            </a:r>
            <a:endParaRPr lang="en-GB" sz="1200" kern="1200" dirty="0" smtClean="0">
              <a:solidFill>
                <a:schemeClr val="tx1"/>
              </a:solidFill>
              <a:effectLst/>
              <a:latin typeface="+mn-lt"/>
              <a:ea typeface="+mn-ea"/>
              <a:cs typeface="+mn-cs"/>
            </a:endParaRPr>
          </a:p>
          <a:p>
            <a:r>
              <a:rPr lang="tr-TR" sz="1200" b="1" kern="1200" dirty="0" smtClean="0">
                <a:solidFill>
                  <a:schemeClr val="tx1"/>
                </a:solidFill>
                <a:effectLst/>
                <a:latin typeface="+mn-lt"/>
                <a:ea typeface="+mn-ea"/>
                <a:cs typeface="+mn-cs"/>
              </a:rPr>
              <a:t>ASPB</a:t>
            </a:r>
            <a:r>
              <a:rPr lang="en-GB" sz="1200" b="0" kern="1200" baseline="0" dirty="0" smtClean="0">
                <a:solidFill>
                  <a:schemeClr val="tx1"/>
                </a:solidFill>
                <a:effectLst/>
                <a:latin typeface="+mn-lt"/>
                <a:ea typeface="+mn-ea"/>
                <a:cs typeface="+mn-cs"/>
              </a:rPr>
              <a:t> </a:t>
            </a:r>
            <a:r>
              <a:rPr lang="tr-TR" sz="1200" kern="1200" dirty="0" smtClean="0">
                <a:solidFill>
                  <a:schemeClr val="tx1"/>
                </a:solidFill>
                <a:effectLst/>
                <a:latin typeface="+mn-lt"/>
                <a:ea typeface="+mn-ea"/>
                <a:cs typeface="+mn-cs"/>
              </a:rPr>
              <a:t>94</a:t>
            </a:r>
            <a:r>
              <a:rPr lang="en-GB" sz="1200" kern="1200" baseline="0" dirty="0" smtClean="0">
                <a:solidFill>
                  <a:schemeClr val="tx1"/>
                </a:solidFill>
                <a:effectLst/>
                <a:latin typeface="+mn-lt"/>
                <a:ea typeface="+mn-ea"/>
                <a:cs typeface="+mn-cs"/>
              </a:rPr>
              <a:t> - </a:t>
            </a:r>
            <a:r>
              <a:rPr lang="tr-TR" sz="1200" kern="1200" dirty="0" smtClean="0">
                <a:solidFill>
                  <a:schemeClr val="tx1"/>
                </a:solidFill>
                <a:effectLst/>
                <a:latin typeface="+mn-lt"/>
                <a:ea typeface="+mn-ea"/>
                <a:cs typeface="+mn-cs"/>
              </a:rPr>
              <a:t>2.522</a:t>
            </a:r>
            <a:endParaRPr lang="en-GB" sz="1200" kern="1200" dirty="0" smtClean="0">
              <a:solidFill>
                <a:schemeClr val="tx1"/>
              </a:solidFill>
              <a:effectLst/>
              <a:latin typeface="+mn-lt"/>
              <a:ea typeface="+mn-ea"/>
              <a:cs typeface="+mn-cs"/>
            </a:endParaRPr>
          </a:p>
          <a:p>
            <a:r>
              <a:rPr lang="tr-TR" sz="1200" b="1" kern="1200" dirty="0" smtClean="0">
                <a:solidFill>
                  <a:schemeClr val="tx1"/>
                </a:solidFill>
                <a:effectLst/>
                <a:latin typeface="+mn-lt"/>
                <a:ea typeface="+mn-ea"/>
                <a:cs typeface="+mn-cs"/>
              </a:rPr>
              <a:t>Yerel yönetimler</a:t>
            </a:r>
            <a:r>
              <a:rPr lang="en-GB" sz="1200" b="0" kern="1200" baseline="0" dirty="0" smtClean="0">
                <a:solidFill>
                  <a:schemeClr val="tx1"/>
                </a:solidFill>
                <a:effectLst/>
                <a:latin typeface="+mn-lt"/>
                <a:ea typeface="+mn-ea"/>
                <a:cs typeface="+mn-cs"/>
              </a:rPr>
              <a:t> </a:t>
            </a:r>
            <a:r>
              <a:rPr lang="tr-TR" sz="1200" kern="1200" dirty="0" smtClean="0">
                <a:solidFill>
                  <a:schemeClr val="tx1"/>
                </a:solidFill>
                <a:effectLst/>
                <a:latin typeface="+mn-lt"/>
                <a:ea typeface="+mn-ea"/>
                <a:cs typeface="+mn-cs"/>
              </a:rPr>
              <a:t>33 -</a:t>
            </a:r>
            <a:r>
              <a:rPr lang="en-GB" sz="1200" kern="1200" baseline="0" dirty="0" smtClean="0">
                <a:solidFill>
                  <a:schemeClr val="tx1"/>
                </a:solidFill>
                <a:effectLst/>
                <a:latin typeface="+mn-lt"/>
                <a:ea typeface="+mn-ea"/>
                <a:cs typeface="+mn-cs"/>
              </a:rPr>
              <a:t> </a:t>
            </a:r>
            <a:r>
              <a:rPr lang="tr-TR" sz="1200" kern="1200" dirty="0" smtClean="0">
                <a:solidFill>
                  <a:schemeClr val="tx1"/>
                </a:solidFill>
                <a:effectLst/>
                <a:latin typeface="+mn-lt"/>
                <a:ea typeface="+mn-ea"/>
                <a:cs typeface="+mn-cs"/>
              </a:rPr>
              <a:t>761</a:t>
            </a:r>
            <a:endParaRPr lang="en-GB" sz="1200" kern="1200" dirty="0" smtClean="0">
              <a:solidFill>
                <a:schemeClr val="tx1"/>
              </a:solidFill>
              <a:effectLst/>
              <a:latin typeface="+mn-lt"/>
              <a:ea typeface="+mn-ea"/>
              <a:cs typeface="+mn-cs"/>
            </a:endParaRPr>
          </a:p>
          <a:p>
            <a:r>
              <a:rPr lang="tr-TR" sz="1200" b="1" kern="1200" dirty="0" smtClean="0">
                <a:solidFill>
                  <a:schemeClr val="tx1"/>
                </a:solidFill>
                <a:effectLst/>
                <a:latin typeface="+mn-lt"/>
                <a:ea typeface="+mn-ea"/>
                <a:cs typeface="+mn-cs"/>
              </a:rPr>
              <a:t>STÖ’ler</a:t>
            </a:r>
            <a:r>
              <a:rPr lang="en-GB" sz="1200" b="0" kern="1200" baseline="0" dirty="0" smtClean="0">
                <a:solidFill>
                  <a:schemeClr val="tx1"/>
                </a:solidFill>
                <a:effectLst/>
                <a:latin typeface="+mn-lt"/>
                <a:ea typeface="+mn-ea"/>
                <a:cs typeface="+mn-cs"/>
              </a:rPr>
              <a:t> </a:t>
            </a:r>
            <a:r>
              <a:rPr lang="tr-TR" sz="1200" kern="1200" dirty="0" smtClean="0">
                <a:solidFill>
                  <a:schemeClr val="tx1"/>
                </a:solidFill>
                <a:effectLst/>
                <a:latin typeface="+mn-lt"/>
                <a:ea typeface="+mn-ea"/>
                <a:cs typeface="+mn-cs"/>
              </a:rPr>
              <a:t>3 -</a:t>
            </a:r>
            <a:r>
              <a:rPr lang="en-GB" sz="1200" kern="1200" baseline="0" dirty="0" smtClean="0">
                <a:solidFill>
                  <a:schemeClr val="tx1"/>
                </a:solidFill>
                <a:effectLst/>
                <a:latin typeface="+mn-lt"/>
                <a:ea typeface="+mn-ea"/>
                <a:cs typeface="+mn-cs"/>
              </a:rPr>
              <a:t> </a:t>
            </a:r>
            <a:r>
              <a:rPr lang="tr-TR" sz="1200" kern="1200" dirty="0" smtClean="0">
                <a:solidFill>
                  <a:schemeClr val="tx1"/>
                </a:solidFill>
                <a:effectLst/>
                <a:latin typeface="+mn-lt"/>
                <a:ea typeface="+mn-ea"/>
                <a:cs typeface="+mn-cs"/>
              </a:rPr>
              <a:t>36</a:t>
            </a:r>
            <a:endParaRPr lang="en-GB" sz="1200" kern="1200" dirty="0" smtClean="0">
              <a:solidFill>
                <a:schemeClr val="tx1"/>
              </a:solidFill>
              <a:effectLst/>
              <a:latin typeface="+mn-lt"/>
              <a:ea typeface="+mn-ea"/>
              <a:cs typeface="+mn-cs"/>
            </a:endParaRPr>
          </a:p>
          <a:p>
            <a:r>
              <a:rPr lang="tr-TR" sz="1200" b="1" kern="1200" dirty="0" smtClean="0">
                <a:solidFill>
                  <a:schemeClr val="tx1"/>
                </a:solidFill>
                <a:effectLst/>
                <a:latin typeface="+mn-lt"/>
                <a:ea typeface="+mn-ea"/>
                <a:cs typeface="+mn-cs"/>
              </a:rPr>
              <a:t>Toplam</a:t>
            </a:r>
            <a:r>
              <a:rPr lang="en-GB" sz="1200" b="0" kern="1200" baseline="0" dirty="0" smtClean="0">
                <a:solidFill>
                  <a:schemeClr val="tx1"/>
                </a:solidFill>
                <a:effectLst/>
                <a:latin typeface="+mn-lt"/>
                <a:ea typeface="+mn-ea"/>
                <a:cs typeface="+mn-cs"/>
              </a:rPr>
              <a:t> </a:t>
            </a:r>
            <a:r>
              <a:rPr lang="tr-TR" sz="1200" kern="1200" dirty="0" smtClean="0">
                <a:solidFill>
                  <a:schemeClr val="tx1"/>
                </a:solidFill>
                <a:effectLst/>
                <a:latin typeface="+mn-lt"/>
                <a:ea typeface="+mn-ea"/>
                <a:cs typeface="+mn-cs"/>
              </a:rPr>
              <a:t>130 -</a:t>
            </a:r>
            <a:r>
              <a:rPr lang="en-GB" sz="1200" kern="1200" baseline="0" dirty="0" smtClean="0">
                <a:solidFill>
                  <a:schemeClr val="tx1"/>
                </a:solidFill>
                <a:effectLst/>
                <a:latin typeface="+mn-lt"/>
                <a:ea typeface="+mn-ea"/>
                <a:cs typeface="+mn-cs"/>
              </a:rPr>
              <a:t> </a:t>
            </a:r>
            <a:r>
              <a:rPr lang="tr-TR" sz="1200" kern="1200" dirty="0" smtClean="0">
                <a:solidFill>
                  <a:schemeClr val="tx1"/>
                </a:solidFill>
                <a:effectLst/>
                <a:latin typeface="+mn-lt"/>
                <a:ea typeface="+mn-ea"/>
                <a:cs typeface="+mn-cs"/>
              </a:rPr>
              <a:t>3.319</a:t>
            </a:r>
            <a:endParaRPr lang="en-GB"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Kaynak: Avrupa Konseyi ve BM Kadın tarafından düzenlenen Kadına Yönelik Şiddet Bölge </a:t>
            </a:r>
            <a:r>
              <a:rPr lang="tr-TR" sz="1200" kern="1200" dirty="0" err="1" smtClean="0">
                <a:solidFill>
                  <a:schemeClr val="tx1"/>
                </a:solidFill>
                <a:effectLst/>
                <a:latin typeface="+mn-lt"/>
                <a:ea typeface="+mn-ea"/>
                <a:cs typeface="+mn-cs"/>
              </a:rPr>
              <a:t>Çalıştayı</a:t>
            </a:r>
            <a:r>
              <a:rPr lang="tr-TR" sz="1200" kern="1200" dirty="0" smtClean="0">
                <a:solidFill>
                  <a:schemeClr val="tx1"/>
                </a:solidFill>
                <a:effectLst/>
                <a:latin typeface="+mn-lt"/>
                <a:ea typeface="+mn-ea"/>
                <a:cs typeface="+mn-cs"/>
              </a:rPr>
              <a:t>, Tirana, </a:t>
            </a:r>
            <a:r>
              <a:rPr lang="tr-TR" sz="1200" kern="1200" dirty="0" err="1" smtClean="0">
                <a:solidFill>
                  <a:schemeClr val="tx1"/>
                </a:solidFill>
                <a:effectLst/>
                <a:latin typeface="+mn-lt"/>
                <a:ea typeface="+mn-ea"/>
                <a:cs typeface="+mn-cs"/>
              </a:rPr>
              <a:t>Arnavutlluk</a:t>
            </a:r>
            <a:r>
              <a:rPr lang="tr-TR" sz="1200" kern="1200" dirty="0" smtClean="0">
                <a:solidFill>
                  <a:schemeClr val="tx1"/>
                </a:solidFill>
                <a:effectLst/>
                <a:latin typeface="+mn-lt"/>
                <a:ea typeface="+mn-ea"/>
                <a:cs typeface="+mn-cs"/>
              </a:rPr>
              <a:t>, 4-5 Aralık 2014: KSGM Uzmanı tarafından yapılan sunum.</a:t>
            </a:r>
            <a:endParaRPr lang="en-GB"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2</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11</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12</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13</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14</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15</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16</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17</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18</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3</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4</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5</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6</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7</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8</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9</a:t>
            </a:fld>
            <a:endParaRPr lang="en-US"/>
          </a:p>
        </p:txBody>
      </p:sp>
    </p:spTree>
    <p:extLst>
      <p:ext uri="{BB962C8B-B14F-4D97-AF65-F5344CB8AC3E}">
        <p14:creationId xmlns:p14="http://schemas.microsoft.com/office/powerpoint/2010/main" val="73096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7529F-71AD-DE49-A9A2-236B7EDCAB23}" type="slidenum">
              <a:rPr lang="en-US" smtClean="0"/>
              <a:t>10</a:t>
            </a:fld>
            <a:endParaRPr lang="en-US"/>
          </a:p>
        </p:txBody>
      </p:sp>
    </p:spTree>
    <p:extLst>
      <p:ext uri="{BB962C8B-B14F-4D97-AF65-F5344CB8AC3E}">
        <p14:creationId xmlns:p14="http://schemas.microsoft.com/office/powerpoint/2010/main" val="73096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tr-TR"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Click to edit Master subtitle style</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1516301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66825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tr-T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75737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idx="1"/>
          </p:nvPr>
        </p:nvSpPr>
        <p:spPr/>
        <p:txBody>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764495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tr-TR"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Click to edit Master text styles</a:t>
            </a:r>
          </a:p>
        </p:txBody>
      </p:sp>
      <p:sp>
        <p:nvSpPr>
          <p:cNvPr id="4" name="Date Placeholder 3"/>
          <p:cNvSpPr>
            <a:spLocks noGrp="1"/>
          </p:cNvSpPr>
          <p:nvPr>
            <p:ph type="dt" sz="half" idx="10"/>
          </p:nvPr>
        </p:nvSpPr>
        <p:spPr/>
        <p:txBody>
          <a:bodyPr/>
          <a:lstStyle/>
          <a:p>
            <a:fld id="{C686A853-5D71-0C4B-BDDA-9F79421D47B4}" type="datetimeFigureOut">
              <a:rPr lang="en-US" smtClean="0"/>
              <a:t>12/28/2016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441079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578595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7" name="Date Placeholder 6"/>
          <p:cNvSpPr>
            <a:spLocks noGrp="1"/>
          </p:cNvSpPr>
          <p:nvPr>
            <p:ph type="dt" sz="half" idx="10"/>
          </p:nvPr>
        </p:nvSpPr>
        <p:spPr/>
        <p:txBody>
          <a:bodyPr/>
          <a:lstStyle/>
          <a:p>
            <a:fld id="{C686A853-5D71-0C4B-BDDA-9F79421D47B4}" type="datetimeFigureOut">
              <a:rPr lang="en-US" smtClean="0"/>
              <a:t>12/28/2016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30735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Click to edit Master title style</a:t>
            </a:r>
            <a:endParaRPr lang="en-US"/>
          </a:p>
        </p:txBody>
      </p:sp>
      <p:sp>
        <p:nvSpPr>
          <p:cNvPr id="3" name="Date Placeholder 2"/>
          <p:cNvSpPr>
            <a:spLocks noGrp="1"/>
          </p:cNvSpPr>
          <p:nvPr>
            <p:ph type="dt" sz="half" idx="10"/>
          </p:nvPr>
        </p:nvSpPr>
        <p:spPr/>
        <p:txBody>
          <a:bodyPr/>
          <a:lstStyle/>
          <a:p>
            <a:fld id="{C686A853-5D71-0C4B-BDDA-9F79421D47B4}" type="datetimeFigureOut">
              <a:rPr lang="en-US" smtClean="0"/>
              <a:t>12/28/2016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163802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86A853-5D71-0C4B-BDDA-9F79421D47B4}" type="datetimeFigureOut">
              <a:rPr lang="en-US" smtClean="0"/>
              <a:t>12/28/2016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811617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tr-T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20200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tr-T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C686A853-5D71-0C4B-BDDA-9F79421D47B4}" type="datetimeFigureOut">
              <a:rPr lang="en-US" smtClean="0"/>
              <a:t>12/28/2016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AB6069-DAE4-7648-847D-5EA1BEA6BCEE}" type="slidenum">
              <a:rPr lang="en-US" smtClean="0"/>
              <a:t>‹#›</a:t>
            </a:fld>
            <a:endParaRPr lang="en-US"/>
          </a:p>
        </p:txBody>
      </p:sp>
    </p:spTree>
    <p:extLst>
      <p:ext uri="{BB962C8B-B14F-4D97-AF65-F5344CB8AC3E}">
        <p14:creationId xmlns:p14="http://schemas.microsoft.com/office/powerpoint/2010/main" val="328680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86A853-5D71-0C4B-BDDA-9F79421D47B4}" type="datetimeFigureOut">
              <a:rPr lang="en-US" smtClean="0"/>
              <a:t>12/28/2016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B6069-DAE4-7648-847D-5EA1BEA6BCEE}" type="slidenum">
              <a:rPr lang="en-US" smtClean="0"/>
              <a:t>‹#›</a:t>
            </a:fld>
            <a:endParaRPr lang="en-US"/>
          </a:p>
        </p:txBody>
      </p:sp>
    </p:spTree>
    <p:extLst>
      <p:ext uri="{BB962C8B-B14F-4D97-AF65-F5344CB8AC3E}">
        <p14:creationId xmlns:p14="http://schemas.microsoft.com/office/powerpoint/2010/main" val="186661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hyperlink" Target="http://www.resmigazete.gov.tr/eskiler/2012/03/20120320-16.ht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pt_mucadele mekanizmasi-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8233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1A91D8"/>
                </a:solidFill>
              </a:rPr>
              <a:t> </a:t>
            </a:r>
            <a:endParaRPr lang="en-US" sz="2600" b="1" dirty="0">
              <a:solidFill>
                <a:srgbClr val="1A91D8"/>
              </a:solidFill>
            </a:endParaRPr>
          </a:p>
        </p:txBody>
      </p:sp>
      <p:sp>
        <p:nvSpPr>
          <p:cNvPr id="8" name="Subtitle 2"/>
          <p:cNvSpPr>
            <a:spLocks noGrp="1"/>
          </p:cNvSpPr>
          <p:nvPr>
            <p:ph type="subTitle" idx="1"/>
          </p:nvPr>
        </p:nvSpPr>
        <p:spPr>
          <a:xfrm>
            <a:off x="363985" y="3977481"/>
            <a:ext cx="3139592" cy="1436260"/>
          </a:xfrm>
        </p:spPr>
        <p:txBody>
          <a:bodyPr>
            <a:noAutofit/>
          </a:bodyPr>
          <a:lstStyle/>
          <a:p>
            <a:pPr marL="342900" indent="-342900" algn="l">
              <a:buFont typeface="Arial"/>
              <a:buChar char="•"/>
            </a:pPr>
            <a:r>
              <a:rPr lang="tr-TR" altLang="tr-TR" sz="1800" b="1" dirty="0" smtClean="0">
                <a:solidFill>
                  <a:srgbClr val="0A59AB"/>
                </a:solidFill>
              </a:rPr>
              <a:t>Cumhuriyet Savcılığı</a:t>
            </a:r>
          </a:p>
          <a:p>
            <a:pPr marL="342900" indent="-342900" algn="l">
              <a:buFont typeface="Arial"/>
              <a:buChar char="•"/>
            </a:pPr>
            <a:r>
              <a:rPr lang="tr-TR" altLang="tr-TR" sz="1800" b="1" dirty="0" smtClean="0">
                <a:solidFill>
                  <a:srgbClr val="0A59AB"/>
                </a:solidFill>
              </a:rPr>
              <a:t>Aile Mahkemesi</a:t>
            </a:r>
          </a:p>
          <a:p>
            <a:pPr marL="342900" indent="-342900" algn="l">
              <a:buFont typeface="Arial"/>
              <a:buChar char="•"/>
            </a:pPr>
            <a:r>
              <a:rPr lang="tr-TR" altLang="tr-TR" sz="1800" b="1" dirty="0" smtClean="0">
                <a:solidFill>
                  <a:srgbClr val="0A59AB"/>
                </a:solidFill>
              </a:rPr>
              <a:t>Adli Tıp Kurumu</a:t>
            </a:r>
            <a:endParaRPr lang="tr-TR" altLang="tr-TR" sz="1800" b="1" dirty="0">
              <a:solidFill>
                <a:srgbClr val="0A59AB"/>
              </a:solidFill>
            </a:endParaRPr>
          </a:p>
        </p:txBody>
      </p:sp>
      <p:sp>
        <p:nvSpPr>
          <p:cNvPr id="9" name="Subtitle 2"/>
          <p:cNvSpPr txBox="1">
            <a:spLocks/>
          </p:cNvSpPr>
          <p:nvPr/>
        </p:nvSpPr>
        <p:spPr>
          <a:xfrm>
            <a:off x="3926899" y="1222097"/>
            <a:ext cx="4822679" cy="174805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tr-TR" altLang="tr-TR" sz="1800" dirty="0" smtClean="0">
              <a:solidFill>
                <a:schemeClr val="tx1">
                  <a:lumMod val="75000"/>
                  <a:lumOff val="25000"/>
                </a:schemeClr>
              </a:solidFill>
            </a:endParaRPr>
          </a:p>
          <a:p>
            <a:pPr algn="l"/>
            <a:endParaRPr lang="tr-TR" altLang="tr-TR" sz="1800" dirty="0" smtClean="0">
              <a:solidFill>
                <a:schemeClr val="tx1">
                  <a:lumMod val="75000"/>
                  <a:lumOff val="25000"/>
                </a:schemeClr>
              </a:solidFill>
            </a:endParaRPr>
          </a:p>
          <a:p>
            <a:pPr algn="l">
              <a:lnSpc>
                <a:spcPct val="130000"/>
              </a:lnSpc>
            </a:pPr>
            <a:r>
              <a:rPr lang="tr-TR" altLang="tr-TR" sz="1800" dirty="0">
                <a:solidFill>
                  <a:schemeClr val="tx1">
                    <a:lumMod val="75000"/>
                    <a:lumOff val="25000"/>
                  </a:schemeClr>
                </a:solidFill>
              </a:rPr>
              <a:t>Kadınlar bu birimlere;</a:t>
            </a:r>
          </a:p>
          <a:p>
            <a:pPr algn="l">
              <a:lnSpc>
                <a:spcPct val="130000"/>
              </a:lnSpc>
              <a:buFontTx/>
              <a:buChar char="•"/>
            </a:pPr>
            <a:r>
              <a:rPr lang="tr-TR" altLang="tr-TR" sz="1800" dirty="0">
                <a:solidFill>
                  <a:schemeClr val="tx1">
                    <a:lumMod val="75000"/>
                    <a:lumOff val="25000"/>
                  </a:schemeClr>
                </a:solidFill>
              </a:rPr>
              <a:t> Yasal haklarından yararlanmak,  </a:t>
            </a:r>
          </a:p>
          <a:p>
            <a:pPr algn="l">
              <a:lnSpc>
                <a:spcPct val="130000"/>
              </a:lnSpc>
              <a:buFontTx/>
              <a:buChar char="•"/>
            </a:pPr>
            <a:r>
              <a:rPr lang="tr-TR" altLang="tr-TR" sz="1800" dirty="0">
                <a:solidFill>
                  <a:schemeClr val="tx1">
                    <a:lumMod val="75000"/>
                    <a:lumOff val="25000"/>
                  </a:schemeClr>
                </a:solidFill>
              </a:rPr>
              <a:t> 6284 sayılı </a:t>
            </a:r>
            <a:r>
              <a:rPr lang="tr-TR" altLang="tr-TR" sz="1800" dirty="0" smtClean="0">
                <a:solidFill>
                  <a:schemeClr val="tx1">
                    <a:lumMod val="75000"/>
                    <a:lumOff val="25000"/>
                  </a:schemeClr>
                </a:solidFill>
              </a:rPr>
              <a:t>kanundan  </a:t>
            </a:r>
            <a:r>
              <a:rPr lang="tr-TR" altLang="tr-TR" sz="1800" dirty="0">
                <a:solidFill>
                  <a:schemeClr val="tx1">
                    <a:lumMod val="75000"/>
                    <a:lumOff val="25000"/>
                  </a:schemeClr>
                </a:solidFill>
              </a:rPr>
              <a:t>faydalanmak, </a:t>
            </a:r>
          </a:p>
          <a:p>
            <a:pPr algn="l">
              <a:lnSpc>
                <a:spcPct val="130000"/>
              </a:lnSpc>
              <a:buFontTx/>
              <a:buChar char="•"/>
            </a:pPr>
            <a:r>
              <a:rPr lang="tr-TR" altLang="tr-TR" sz="1800" dirty="0">
                <a:solidFill>
                  <a:schemeClr val="tx1">
                    <a:lumMod val="75000"/>
                    <a:lumOff val="25000"/>
                  </a:schemeClr>
                </a:solidFill>
              </a:rPr>
              <a:t> Şiddete dair bedensel bulguları tespit için başvururlar.</a:t>
            </a:r>
          </a:p>
          <a:p>
            <a:pPr algn="l"/>
            <a:endParaRPr lang="tr-TR" altLang="tr-TR" sz="1800" dirty="0">
              <a:solidFill>
                <a:schemeClr val="tx1">
                  <a:lumMod val="75000"/>
                  <a:lumOff val="25000"/>
                </a:schemeClr>
              </a:solidFill>
            </a:endParaRPr>
          </a:p>
        </p:txBody>
      </p:sp>
      <p:sp>
        <p:nvSpPr>
          <p:cNvPr id="11" name="Title 1"/>
          <p:cNvSpPr txBox="1">
            <a:spLocks/>
          </p:cNvSpPr>
          <p:nvPr/>
        </p:nvSpPr>
        <p:spPr>
          <a:xfrm>
            <a:off x="685801" y="652567"/>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0A59AB"/>
                </a:solidFill>
              </a:rPr>
              <a:t>Adli</a:t>
            </a:r>
            <a:r>
              <a:rPr lang="en-US" sz="2600" b="1" dirty="0" smtClean="0">
                <a:solidFill>
                  <a:srgbClr val="0A59AB"/>
                </a:solidFill>
              </a:rPr>
              <a:t> </a:t>
            </a:r>
            <a:r>
              <a:rPr lang="en-US" sz="2600" b="1" dirty="0" err="1" smtClean="0">
                <a:solidFill>
                  <a:srgbClr val="0A59AB"/>
                </a:solidFill>
              </a:rPr>
              <a:t>Kurumlar</a:t>
            </a:r>
            <a:endParaRPr lang="en-US" sz="2600" b="1" dirty="0">
              <a:solidFill>
                <a:srgbClr val="0A59AB"/>
              </a:solidFill>
            </a:endParaRPr>
          </a:p>
        </p:txBody>
      </p:sp>
      <p:pic>
        <p:nvPicPr>
          <p:cNvPr id="2" name="Picture 1" descr="T_C__Adalet_Bakanligi-logo-DD0132A63E-seeklogo.co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629" y="1544160"/>
            <a:ext cx="1905000" cy="1905000"/>
          </a:xfrm>
          <a:prstGeom prst="rect">
            <a:avLst/>
          </a:prstGeom>
        </p:spPr>
      </p:pic>
    </p:spTree>
    <p:extLst>
      <p:ext uri="{BB962C8B-B14F-4D97-AF65-F5344CB8AC3E}">
        <p14:creationId xmlns:p14="http://schemas.microsoft.com/office/powerpoint/2010/main" val="4024250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1A91D8"/>
                </a:solidFill>
              </a:rPr>
              <a:t> </a:t>
            </a:r>
            <a:endParaRPr lang="en-US" sz="2600" b="1" dirty="0">
              <a:solidFill>
                <a:srgbClr val="1A91D8"/>
              </a:solidFill>
            </a:endParaRPr>
          </a:p>
        </p:txBody>
      </p:sp>
      <p:sp>
        <p:nvSpPr>
          <p:cNvPr id="9" name="Subtitle 2"/>
          <p:cNvSpPr>
            <a:spLocks noGrp="1"/>
          </p:cNvSpPr>
          <p:nvPr>
            <p:ph type="subTitle" idx="1"/>
          </p:nvPr>
        </p:nvSpPr>
        <p:spPr>
          <a:xfrm>
            <a:off x="363985" y="3977481"/>
            <a:ext cx="3139592" cy="1436260"/>
          </a:xfrm>
        </p:spPr>
        <p:txBody>
          <a:bodyPr>
            <a:noAutofit/>
          </a:bodyPr>
          <a:lstStyle/>
          <a:p>
            <a:pPr marL="342900" indent="-342900" algn="l">
              <a:buFont typeface="Arial"/>
              <a:buChar char="•"/>
            </a:pPr>
            <a:r>
              <a:rPr lang="tr-TR" altLang="tr-TR" sz="1800" b="1" dirty="0">
                <a:solidFill>
                  <a:srgbClr val="0A59AB"/>
                </a:solidFill>
              </a:rPr>
              <a:t>İl Müdürlükleri</a:t>
            </a:r>
          </a:p>
          <a:p>
            <a:pPr marL="342900" indent="-342900" algn="l">
              <a:buFont typeface="Arial"/>
              <a:buChar char="•"/>
            </a:pPr>
            <a:r>
              <a:rPr lang="tr-TR" altLang="tr-TR" sz="1800" b="1" dirty="0" smtClean="0">
                <a:solidFill>
                  <a:srgbClr val="0A59AB"/>
                </a:solidFill>
              </a:rPr>
              <a:t>İlçe </a:t>
            </a:r>
            <a:r>
              <a:rPr lang="tr-TR" altLang="tr-TR" sz="1800" b="1" dirty="0">
                <a:solidFill>
                  <a:srgbClr val="0A59AB"/>
                </a:solidFill>
              </a:rPr>
              <a:t>Müdürlükleri</a:t>
            </a:r>
          </a:p>
          <a:p>
            <a:pPr marL="342900" indent="-342900" algn="l">
              <a:buFont typeface="Arial"/>
              <a:buChar char="•"/>
            </a:pPr>
            <a:r>
              <a:rPr lang="tr-TR" altLang="tr-TR" sz="1800" b="1" dirty="0" smtClean="0">
                <a:solidFill>
                  <a:srgbClr val="0A59AB"/>
                </a:solidFill>
              </a:rPr>
              <a:t>Aile </a:t>
            </a:r>
            <a:r>
              <a:rPr lang="tr-TR" altLang="tr-TR" sz="1800" b="1" dirty="0">
                <a:solidFill>
                  <a:srgbClr val="0A59AB"/>
                </a:solidFill>
              </a:rPr>
              <a:t>Danışma Merkezleri</a:t>
            </a:r>
          </a:p>
          <a:p>
            <a:pPr marL="342900" indent="-342900" algn="l">
              <a:buFont typeface="Arial"/>
              <a:buChar char="•"/>
            </a:pPr>
            <a:r>
              <a:rPr lang="tr-TR" altLang="tr-TR" sz="1800" b="1" dirty="0">
                <a:solidFill>
                  <a:srgbClr val="0A59AB"/>
                </a:solidFill>
              </a:rPr>
              <a:t>Bakım ve Sosyal Rehabilitasyon Merkezleri</a:t>
            </a:r>
          </a:p>
        </p:txBody>
      </p:sp>
      <p:sp>
        <p:nvSpPr>
          <p:cNvPr id="6" name="Subtitle 2"/>
          <p:cNvSpPr txBox="1">
            <a:spLocks/>
          </p:cNvSpPr>
          <p:nvPr/>
        </p:nvSpPr>
        <p:spPr>
          <a:xfrm>
            <a:off x="3926899" y="1222097"/>
            <a:ext cx="4822679" cy="174805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tr-TR" altLang="tr-TR" sz="1800" dirty="0">
              <a:solidFill>
                <a:schemeClr val="tx1">
                  <a:lumMod val="75000"/>
                  <a:lumOff val="25000"/>
                </a:schemeClr>
              </a:solidFill>
            </a:endParaRPr>
          </a:p>
          <a:p>
            <a:pPr algn="l"/>
            <a:endParaRPr lang="tr-TR" altLang="tr-TR" sz="1800" dirty="0" smtClean="0">
              <a:solidFill>
                <a:schemeClr val="tx1">
                  <a:lumMod val="75000"/>
                  <a:lumOff val="25000"/>
                </a:schemeClr>
              </a:solidFill>
            </a:endParaRPr>
          </a:p>
          <a:p>
            <a:pPr algn="l"/>
            <a:r>
              <a:rPr lang="tr-TR" altLang="tr-TR" sz="1800" dirty="0" smtClean="0">
                <a:solidFill>
                  <a:schemeClr val="tx1">
                    <a:lumMod val="75000"/>
                    <a:lumOff val="25000"/>
                  </a:schemeClr>
                </a:solidFill>
              </a:rPr>
              <a:t>Bu </a:t>
            </a:r>
            <a:r>
              <a:rPr lang="tr-TR" altLang="tr-TR" sz="1800" dirty="0">
                <a:solidFill>
                  <a:schemeClr val="tx1">
                    <a:lumMod val="75000"/>
                    <a:lumOff val="25000"/>
                  </a:schemeClr>
                </a:solidFill>
              </a:rPr>
              <a:t>birimlere başvuran kadınlara</a:t>
            </a:r>
          </a:p>
          <a:p>
            <a:pPr algn="l"/>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a:t>
            </a:r>
            <a:r>
              <a:rPr lang="tr-TR" altLang="tr-TR" sz="1800" dirty="0" err="1">
                <a:solidFill>
                  <a:schemeClr val="tx1">
                    <a:lumMod val="75000"/>
                    <a:lumOff val="25000"/>
                  </a:schemeClr>
                </a:solidFill>
              </a:rPr>
              <a:t>Sığınmaevi</a:t>
            </a:r>
            <a:r>
              <a:rPr lang="tr-TR" altLang="tr-TR" sz="1800" dirty="0">
                <a:solidFill>
                  <a:schemeClr val="tx1">
                    <a:lumMod val="75000"/>
                    <a:lumOff val="25000"/>
                  </a:schemeClr>
                </a:solidFill>
              </a:rPr>
              <a:t>, </a:t>
            </a:r>
          </a:p>
          <a:p>
            <a:pPr marL="285750" indent="-285750" algn="l">
              <a:buFont typeface="Arial"/>
              <a:buChar char="•"/>
            </a:pPr>
            <a:r>
              <a:rPr lang="tr-TR" altLang="tr-TR" sz="1800" dirty="0">
                <a:solidFill>
                  <a:schemeClr val="tx1">
                    <a:lumMod val="75000"/>
                    <a:lumOff val="25000"/>
                  </a:schemeClr>
                </a:solidFill>
              </a:rPr>
              <a:t> Danışmanlık, </a:t>
            </a:r>
          </a:p>
          <a:p>
            <a:pPr marL="285750" indent="-285750" algn="l">
              <a:buFont typeface="Arial"/>
              <a:buChar char="•"/>
            </a:pPr>
            <a:r>
              <a:rPr lang="tr-TR" altLang="tr-TR" sz="1800" dirty="0">
                <a:solidFill>
                  <a:schemeClr val="tx1">
                    <a:lumMod val="75000"/>
                    <a:lumOff val="25000"/>
                  </a:schemeClr>
                </a:solidFill>
              </a:rPr>
              <a:t> Bilgilendirme, yönlendirme, </a:t>
            </a:r>
          </a:p>
          <a:p>
            <a:pPr marL="285750" indent="-285750" algn="l">
              <a:buFont typeface="Arial"/>
              <a:buChar char="•"/>
            </a:pPr>
            <a:r>
              <a:rPr lang="tr-TR" altLang="tr-TR" sz="1800" dirty="0">
                <a:solidFill>
                  <a:schemeClr val="tx1">
                    <a:lumMod val="75000"/>
                    <a:lumOff val="25000"/>
                  </a:schemeClr>
                </a:solidFill>
              </a:rPr>
              <a:t> Meslek ve beceri kursları, </a:t>
            </a:r>
          </a:p>
          <a:p>
            <a:pPr marL="285750" indent="-285750" algn="l">
              <a:buFont typeface="Arial"/>
              <a:buChar char="•"/>
            </a:pPr>
            <a:r>
              <a:rPr lang="tr-TR" altLang="tr-TR" sz="1800" dirty="0">
                <a:solidFill>
                  <a:schemeClr val="tx1">
                    <a:lumMod val="75000"/>
                    <a:lumOff val="25000"/>
                  </a:schemeClr>
                </a:solidFill>
              </a:rPr>
              <a:t> Eğitim çalışmaları, </a:t>
            </a:r>
          </a:p>
          <a:p>
            <a:pPr marL="285750" indent="-285750" algn="l">
              <a:buFont typeface="Arial"/>
              <a:buChar char="•"/>
            </a:pPr>
            <a:r>
              <a:rPr lang="tr-TR" altLang="tr-TR" sz="1800" dirty="0">
                <a:solidFill>
                  <a:schemeClr val="tx1">
                    <a:lumMod val="75000"/>
                    <a:lumOff val="25000"/>
                  </a:schemeClr>
                </a:solidFill>
              </a:rPr>
              <a:t> Ayni ve nakdi yardım,</a:t>
            </a:r>
          </a:p>
          <a:p>
            <a:pPr algn="l"/>
            <a:endParaRPr lang="tr-TR" altLang="tr-TR" sz="1800" dirty="0" smtClean="0">
              <a:solidFill>
                <a:schemeClr val="tx1">
                  <a:lumMod val="75000"/>
                  <a:lumOff val="25000"/>
                </a:schemeClr>
              </a:solidFill>
            </a:endParaRPr>
          </a:p>
          <a:p>
            <a:pPr algn="l"/>
            <a:r>
              <a:rPr lang="tr-TR" altLang="tr-TR" sz="1800" dirty="0" smtClean="0">
                <a:solidFill>
                  <a:schemeClr val="tx1">
                    <a:lumMod val="75000"/>
                    <a:lumOff val="25000"/>
                  </a:schemeClr>
                </a:solidFill>
              </a:rPr>
              <a:t>hizmetleri </a:t>
            </a:r>
            <a:r>
              <a:rPr lang="tr-TR" altLang="tr-TR" sz="1800" dirty="0">
                <a:solidFill>
                  <a:schemeClr val="tx1">
                    <a:lumMod val="75000"/>
                    <a:lumOff val="25000"/>
                  </a:schemeClr>
                </a:solidFill>
              </a:rPr>
              <a:t>sağlanır.</a:t>
            </a:r>
          </a:p>
          <a:p>
            <a:pPr algn="l"/>
            <a:endParaRPr lang="tr-TR" altLang="tr-TR" sz="1800" dirty="0">
              <a:solidFill>
                <a:schemeClr val="tx1">
                  <a:lumMod val="75000"/>
                  <a:lumOff val="25000"/>
                </a:schemeClr>
              </a:solidFill>
            </a:endParaRPr>
          </a:p>
        </p:txBody>
      </p:sp>
      <p:sp>
        <p:nvSpPr>
          <p:cNvPr id="11" name="Title 1"/>
          <p:cNvSpPr txBox="1">
            <a:spLocks/>
          </p:cNvSpPr>
          <p:nvPr/>
        </p:nvSpPr>
        <p:spPr>
          <a:xfrm>
            <a:off x="685801" y="652567"/>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0A59AB"/>
                </a:solidFill>
              </a:rPr>
              <a:t>Aile</a:t>
            </a:r>
            <a:r>
              <a:rPr lang="en-US" sz="2600" b="1" dirty="0" smtClean="0">
                <a:solidFill>
                  <a:srgbClr val="0A59AB"/>
                </a:solidFill>
              </a:rPr>
              <a:t> </a:t>
            </a:r>
            <a:r>
              <a:rPr lang="en-US" sz="2600" b="1" dirty="0" err="1" smtClean="0">
                <a:solidFill>
                  <a:srgbClr val="0A59AB"/>
                </a:solidFill>
              </a:rPr>
              <a:t>ve</a:t>
            </a:r>
            <a:r>
              <a:rPr lang="en-US" sz="2600" b="1" dirty="0" smtClean="0">
                <a:solidFill>
                  <a:srgbClr val="0A59AB"/>
                </a:solidFill>
              </a:rPr>
              <a:t> </a:t>
            </a:r>
            <a:r>
              <a:rPr lang="en-US" sz="2600" b="1" dirty="0" err="1" smtClean="0">
                <a:solidFill>
                  <a:srgbClr val="0A59AB"/>
                </a:solidFill>
              </a:rPr>
              <a:t>Sosyal</a:t>
            </a:r>
            <a:r>
              <a:rPr lang="en-US" sz="2600" b="1" dirty="0" smtClean="0">
                <a:solidFill>
                  <a:srgbClr val="0A59AB"/>
                </a:solidFill>
              </a:rPr>
              <a:t> </a:t>
            </a:r>
            <a:r>
              <a:rPr lang="en-US" sz="2600" b="1" dirty="0" err="1" smtClean="0">
                <a:solidFill>
                  <a:srgbClr val="0A59AB"/>
                </a:solidFill>
              </a:rPr>
              <a:t>Politikalar</a:t>
            </a:r>
            <a:r>
              <a:rPr lang="en-US" sz="2600" b="1" dirty="0" smtClean="0">
                <a:solidFill>
                  <a:srgbClr val="0A59AB"/>
                </a:solidFill>
              </a:rPr>
              <a:t> </a:t>
            </a:r>
            <a:r>
              <a:rPr lang="en-US" sz="2600" b="1" dirty="0" err="1" smtClean="0">
                <a:solidFill>
                  <a:srgbClr val="0A59AB"/>
                </a:solidFill>
              </a:rPr>
              <a:t>Bakanlığı</a:t>
            </a:r>
            <a:r>
              <a:rPr lang="en-US" sz="2600" b="1" dirty="0" smtClean="0">
                <a:solidFill>
                  <a:srgbClr val="0A59AB"/>
                </a:solidFill>
              </a:rPr>
              <a:t> (ASPB)</a:t>
            </a:r>
            <a:endParaRPr lang="en-US" sz="2600" b="1" dirty="0">
              <a:solidFill>
                <a:srgbClr val="0A59AB"/>
              </a:solidFill>
            </a:endParaRPr>
          </a:p>
        </p:txBody>
      </p:sp>
      <p:pic>
        <p:nvPicPr>
          <p:cNvPr id="5" name="Picture 4" descr="aile-ve-sosyal-politikalar-bakanligi_logo_web_t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02" y="1579410"/>
            <a:ext cx="3305782" cy="1663984"/>
          </a:xfrm>
          <a:prstGeom prst="rect">
            <a:avLst/>
          </a:prstGeom>
        </p:spPr>
      </p:pic>
    </p:spTree>
    <p:extLst>
      <p:ext uri="{BB962C8B-B14F-4D97-AF65-F5344CB8AC3E}">
        <p14:creationId xmlns:p14="http://schemas.microsoft.com/office/powerpoint/2010/main" val="2436348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1A91D8"/>
                </a:solidFill>
              </a:rPr>
              <a:t> </a:t>
            </a:r>
            <a:endParaRPr lang="en-US" sz="2600" b="1" dirty="0">
              <a:solidFill>
                <a:srgbClr val="1A91D8"/>
              </a:solidFill>
            </a:endParaRPr>
          </a:p>
        </p:txBody>
      </p:sp>
      <p:sp>
        <p:nvSpPr>
          <p:cNvPr id="6" name="Subtitle 2"/>
          <p:cNvSpPr txBox="1">
            <a:spLocks/>
          </p:cNvSpPr>
          <p:nvPr/>
        </p:nvSpPr>
        <p:spPr>
          <a:xfrm>
            <a:off x="363985" y="4331786"/>
            <a:ext cx="8385593" cy="144313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tr-TR" altLang="tr-TR" sz="1800" dirty="0" err="1">
                <a:solidFill>
                  <a:schemeClr val="tx1">
                    <a:lumMod val="75000"/>
                    <a:lumOff val="25000"/>
                  </a:schemeClr>
                </a:solidFill>
              </a:rPr>
              <a:t>ASPB’ye</a:t>
            </a:r>
            <a:r>
              <a:rPr lang="tr-TR" altLang="tr-TR" sz="1800" dirty="0">
                <a:solidFill>
                  <a:schemeClr val="tx1">
                    <a:lumMod val="75000"/>
                    <a:lumOff val="25000"/>
                  </a:schemeClr>
                </a:solidFill>
              </a:rPr>
              <a:t> bağlı olarak çalışan bu hat, şiddete uğrama riski bulunan ya da şiddet mağduru kadın ve çocuklara psikolojik, hukuksal, ekonomik alanda danışmanlık, bilgilendirme ve yönlendirme gibi hizmetler sunmaktadır.</a:t>
            </a:r>
          </a:p>
        </p:txBody>
      </p:sp>
      <p:sp>
        <p:nvSpPr>
          <p:cNvPr id="11" name="Title 1"/>
          <p:cNvSpPr txBox="1">
            <a:spLocks/>
          </p:cNvSpPr>
          <p:nvPr/>
        </p:nvSpPr>
        <p:spPr>
          <a:xfrm>
            <a:off x="685801" y="555558"/>
            <a:ext cx="7772400" cy="99661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tr-TR" altLang="tr-TR" sz="2600" b="1" dirty="0">
                <a:solidFill>
                  <a:srgbClr val="0A59AB"/>
                </a:solidFill>
              </a:rPr>
              <a:t>Alo 183 Aile, Kadın, Çocuk ve Özürlü Sosyal Hizmet Danışma Hattı (Alo Şiddet Hattı)</a:t>
            </a:r>
          </a:p>
        </p:txBody>
      </p:sp>
      <p:grpSp>
        <p:nvGrpSpPr>
          <p:cNvPr id="7" name="Group 6"/>
          <p:cNvGrpSpPr/>
          <p:nvPr/>
        </p:nvGrpSpPr>
        <p:grpSpPr>
          <a:xfrm>
            <a:off x="1997380" y="2014596"/>
            <a:ext cx="4796441" cy="1663984"/>
            <a:chOff x="1489063" y="2014596"/>
            <a:chExt cx="4796441" cy="1663984"/>
          </a:xfrm>
        </p:grpSpPr>
        <p:pic>
          <p:nvPicPr>
            <p:cNvPr id="5" name="Picture 4" descr="aile-ve-sosyal-politikalar-bakanligi_logo_web_t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9063" y="2014596"/>
              <a:ext cx="3305782" cy="1663984"/>
            </a:xfrm>
            <a:prstGeom prst="rect">
              <a:avLst/>
            </a:prstGeom>
          </p:spPr>
        </p:pic>
        <p:pic>
          <p:nvPicPr>
            <p:cNvPr id="4" name="Picture 3" descr="alo183-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840" y="2110188"/>
              <a:ext cx="1378664" cy="1472801"/>
            </a:xfrm>
            <a:prstGeom prst="rect">
              <a:avLst/>
            </a:prstGeom>
          </p:spPr>
        </p:pic>
      </p:grpSp>
    </p:spTree>
    <p:extLst>
      <p:ext uri="{BB962C8B-B14F-4D97-AF65-F5344CB8AC3E}">
        <p14:creationId xmlns:p14="http://schemas.microsoft.com/office/powerpoint/2010/main" val="1994661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037"/>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1A91D8"/>
                </a:solidFill>
              </a:rPr>
              <a:t> </a:t>
            </a:r>
            <a:endParaRPr lang="en-US" sz="2600" b="1" dirty="0">
              <a:solidFill>
                <a:srgbClr val="1A91D8"/>
              </a:solidFill>
            </a:endParaRPr>
          </a:p>
        </p:txBody>
      </p:sp>
      <p:sp>
        <p:nvSpPr>
          <p:cNvPr id="6" name="Subtitle 2"/>
          <p:cNvSpPr txBox="1">
            <a:spLocks/>
          </p:cNvSpPr>
          <p:nvPr/>
        </p:nvSpPr>
        <p:spPr>
          <a:xfrm>
            <a:off x="3994348" y="1359693"/>
            <a:ext cx="4822679" cy="174805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tr-TR" altLang="en-US" sz="1800" dirty="0" smtClean="0">
                <a:solidFill>
                  <a:schemeClr val="tx1">
                    <a:lumMod val="75000"/>
                    <a:lumOff val="25000"/>
                  </a:schemeClr>
                </a:solidFill>
                <a:latin typeface="Calibri"/>
                <a:cs typeface="Calibri"/>
              </a:rPr>
              <a:t>ŞÖNİM</a:t>
            </a:r>
            <a:r>
              <a:rPr lang="tr-TR" altLang="en-US" sz="1800" dirty="0">
                <a:solidFill>
                  <a:schemeClr val="tx1">
                    <a:lumMod val="75000"/>
                    <a:lumOff val="25000"/>
                  </a:schemeClr>
                </a:solidFill>
                <a:latin typeface="Calibri"/>
                <a:cs typeface="Calibri"/>
              </a:rPr>
              <a:t>, şiddetin önlenmesi ile koruyucu ve önleyici tedbirlerin etkin bir biçimde uygulanmasına yönelik güçlendirici ve destekleyici danışmanlık, rehberlik, yönlendirme ve izleme hizmetlerinin verildiği, yeterli ve gerekli personelin görev yaptığı ve tercihen kadın personelin istihdam edildiği, çalışmaların yedi gün yirmi dört saat(7/24) esasına göre yürütüldüğü merkezdir. Aile ve Sosyal Politikalar Bakanlığı’na bağlıdır. </a:t>
            </a:r>
            <a:endParaRPr lang="tr-TR" altLang="tr-TR" sz="1800" b="1" dirty="0">
              <a:solidFill>
                <a:schemeClr val="tx1">
                  <a:lumMod val="75000"/>
                  <a:lumOff val="25000"/>
                </a:schemeClr>
              </a:solidFill>
              <a:latin typeface="Calibri"/>
              <a:cs typeface="Calibri"/>
            </a:endParaRPr>
          </a:p>
        </p:txBody>
      </p:sp>
      <p:sp>
        <p:nvSpPr>
          <p:cNvPr id="11" name="Title 1"/>
          <p:cNvSpPr txBox="1">
            <a:spLocks/>
          </p:cNvSpPr>
          <p:nvPr/>
        </p:nvSpPr>
        <p:spPr>
          <a:xfrm>
            <a:off x="685801" y="652567"/>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0A59AB"/>
                </a:solidFill>
              </a:rPr>
              <a:t>ASBP’ye</a:t>
            </a:r>
            <a:r>
              <a:rPr lang="en-US" sz="2600" b="1" dirty="0" smtClean="0">
                <a:solidFill>
                  <a:srgbClr val="0A59AB"/>
                </a:solidFill>
              </a:rPr>
              <a:t> </a:t>
            </a:r>
            <a:r>
              <a:rPr lang="en-US" sz="2600" b="1" dirty="0" err="1" smtClean="0">
                <a:solidFill>
                  <a:srgbClr val="0A59AB"/>
                </a:solidFill>
              </a:rPr>
              <a:t>Bağlı</a:t>
            </a:r>
            <a:r>
              <a:rPr lang="en-US" sz="2600" b="1" dirty="0" smtClean="0">
                <a:solidFill>
                  <a:srgbClr val="0A59AB"/>
                </a:solidFill>
              </a:rPr>
              <a:t> </a:t>
            </a:r>
            <a:r>
              <a:rPr lang="en-US" sz="2600" b="1" dirty="0" err="1" smtClean="0">
                <a:solidFill>
                  <a:srgbClr val="0A59AB"/>
                </a:solidFill>
              </a:rPr>
              <a:t>Şiddet</a:t>
            </a:r>
            <a:r>
              <a:rPr lang="en-US" sz="2600" b="1" dirty="0" smtClean="0">
                <a:solidFill>
                  <a:srgbClr val="0A59AB"/>
                </a:solidFill>
              </a:rPr>
              <a:t> </a:t>
            </a:r>
            <a:r>
              <a:rPr lang="en-US" sz="2600" b="1" dirty="0" err="1" smtClean="0">
                <a:solidFill>
                  <a:srgbClr val="0A59AB"/>
                </a:solidFill>
              </a:rPr>
              <a:t>Önleme</a:t>
            </a:r>
            <a:r>
              <a:rPr lang="en-US" sz="2600" b="1" dirty="0" smtClean="0">
                <a:solidFill>
                  <a:srgbClr val="0A59AB"/>
                </a:solidFill>
              </a:rPr>
              <a:t> </a:t>
            </a:r>
            <a:r>
              <a:rPr lang="en-US" sz="2600" b="1" dirty="0" err="1" smtClean="0">
                <a:solidFill>
                  <a:srgbClr val="0A59AB"/>
                </a:solidFill>
              </a:rPr>
              <a:t>ve</a:t>
            </a:r>
            <a:r>
              <a:rPr lang="en-US" sz="2600" b="1" dirty="0" smtClean="0">
                <a:solidFill>
                  <a:srgbClr val="0A59AB"/>
                </a:solidFill>
              </a:rPr>
              <a:t> </a:t>
            </a:r>
            <a:r>
              <a:rPr lang="en-US" sz="2600" b="1" dirty="0" err="1" smtClean="0">
                <a:solidFill>
                  <a:srgbClr val="0A59AB"/>
                </a:solidFill>
              </a:rPr>
              <a:t>İzleme</a:t>
            </a:r>
            <a:r>
              <a:rPr lang="en-US" sz="2600" b="1" dirty="0" smtClean="0">
                <a:solidFill>
                  <a:srgbClr val="0A59AB"/>
                </a:solidFill>
              </a:rPr>
              <a:t> </a:t>
            </a:r>
            <a:r>
              <a:rPr lang="en-US" sz="2600" b="1" dirty="0" err="1" smtClean="0">
                <a:solidFill>
                  <a:srgbClr val="0A59AB"/>
                </a:solidFill>
              </a:rPr>
              <a:t>Merkezleri</a:t>
            </a:r>
            <a:endParaRPr lang="en-US" sz="2600" b="1" dirty="0">
              <a:solidFill>
                <a:srgbClr val="0A59AB"/>
              </a:solidFill>
            </a:endParaRPr>
          </a:p>
        </p:txBody>
      </p:sp>
      <p:pic>
        <p:nvPicPr>
          <p:cNvPr id="4" name="Picture 3" descr="koza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607" y="1900070"/>
            <a:ext cx="3309147" cy="1449152"/>
          </a:xfrm>
          <a:prstGeom prst="rect">
            <a:avLst/>
          </a:prstGeom>
        </p:spPr>
      </p:pic>
      <p:sp>
        <p:nvSpPr>
          <p:cNvPr id="2" name="Rectangle 1"/>
          <p:cNvSpPr/>
          <p:nvPr/>
        </p:nvSpPr>
        <p:spPr>
          <a:xfrm>
            <a:off x="184245" y="4405405"/>
            <a:ext cx="8782334" cy="1754326"/>
          </a:xfrm>
          <a:prstGeom prst="rect">
            <a:avLst/>
          </a:prstGeom>
        </p:spPr>
        <p:txBody>
          <a:bodyPr wrap="square">
            <a:spAutoFit/>
          </a:bodyPr>
          <a:lstStyle/>
          <a:p>
            <a:r>
              <a:rPr lang="tr-TR" altLang="en-US" dirty="0">
                <a:solidFill>
                  <a:schemeClr val="tx1">
                    <a:lumMod val="75000"/>
                    <a:lumOff val="25000"/>
                  </a:schemeClr>
                </a:solidFill>
                <a:cs typeface="Calibri"/>
              </a:rPr>
              <a:t>Aralık 2016 tarihi itibariyle Türkiye </a:t>
            </a:r>
            <a:r>
              <a:rPr lang="tr-TR" altLang="en-US" dirty="0" smtClean="0">
                <a:solidFill>
                  <a:schemeClr val="tx1">
                    <a:lumMod val="75000"/>
                    <a:lumOff val="25000"/>
                  </a:schemeClr>
                </a:solidFill>
                <a:cs typeface="Calibri"/>
              </a:rPr>
              <a:t>genelinde</a:t>
            </a:r>
            <a:r>
              <a:rPr lang="en-US" altLang="en-US" dirty="0" smtClean="0">
                <a:solidFill>
                  <a:schemeClr val="tx1">
                    <a:lumMod val="75000"/>
                    <a:lumOff val="25000"/>
                  </a:schemeClr>
                </a:solidFill>
                <a:cs typeface="Calibri"/>
              </a:rPr>
              <a:t> 49 </a:t>
            </a:r>
            <a:r>
              <a:rPr lang="en-US" altLang="en-US" dirty="0" err="1" smtClean="0">
                <a:solidFill>
                  <a:schemeClr val="tx1">
                    <a:lumMod val="75000"/>
                    <a:lumOff val="25000"/>
                  </a:schemeClr>
                </a:solidFill>
                <a:cs typeface="Calibri"/>
              </a:rPr>
              <a:t>ilde</a:t>
            </a:r>
            <a:r>
              <a:rPr lang="en-US" altLang="en-US" dirty="0" smtClean="0">
                <a:solidFill>
                  <a:schemeClr val="tx1">
                    <a:lumMod val="75000"/>
                    <a:lumOff val="25000"/>
                  </a:schemeClr>
                </a:solidFill>
                <a:cs typeface="Calibri"/>
              </a:rPr>
              <a:t> </a:t>
            </a:r>
            <a:r>
              <a:rPr lang="en-US" altLang="en-US" dirty="0" err="1" smtClean="0">
                <a:solidFill>
                  <a:schemeClr val="tx1">
                    <a:lumMod val="75000"/>
                    <a:lumOff val="25000"/>
                  </a:schemeClr>
                </a:solidFill>
                <a:cs typeface="Calibri"/>
              </a:rPr>
              <a:t>hizmet</a:t>
            </a:r>
            <a:r>
              <a:rPr lang="en-US" altLang="en-US" dirty="0" smtClean="0">
                <a:solidFill>
                  <a:schemeClr val="tx1">
                    <a:lumMod val="75000"/>
                    <a:lumOff val="25000"/>
                  </a:schemeClr>
                </a:solidFill>
                <a:cs typeface="Calibri"/>
              </a:rPr>
              <a:t> </a:t>
            </a:r>
            <a:r>
              <a:rPr lang="en-US" altLang="en-US" dirty="0" err="1" smtClean="0">
                <a:solidFill>
                  <a:schemeClr val="tx1">
                    <a:lumMod val="75000"/>
                    <a:lumOff val="25000"/>
                  </a:schemeClr>
                </a:solidFill>
                <a:cs typeface="Calibri"/>
              </a:rPr>
              <a:t>vermektedir</a:t>
            </a:r>
            <a:r>
              <a:rPr lang="tr-TR" altLang="en-US" dirty="0" smtClean="0">
                <a:solidFill>
                  <a:schemeClr val="tx1">
                    <a:lumMod val="75000"/>
                    <a:lumOff val="25000"/>
                  </a:schemeClr>
                </a:solidFill>
                <a:cs typeface="Calibri"/>
              </a:rPr>
              <a:t>; </a:t>
            </a:r>
            <a:r>
              <a:rPr lang="tr-TR" altLang="en-US" dirty="0">
                <a:solidFill>
                  <a:schemeClr val="tx1">
                    <a:lumMod val="75000"/>
                    <a:lumOff val="25000"/>
                  </a:schemeClr>
                </a:solidFill>
                <a:cs typeface="Calibri"/>
              </a:rPr>
              <a:t>Adana, Adıyaman, Aksaray, Amasya, Ankara, Antalya, Bartın, Batman, Bingöl, Burdur, Bursa, Çanakkale, Çorum, Denizli, Diyarbakır, Düzce, Elazığ, Erzincan, Erzurum, Eskişehir, Gaziantep, Gümüşhane, Hakkari, Hatay, Isparta, İstanbul, İzmir, Kahramanmaraş, Kars, Kayseri, Kilis, Kocaeli, Konya, Malatya, Manisa, Mersin, Muş, Osmaniye, Sakarya, Samsun, Sivas, Şanlıurfa, Tekirdağ, Trabzon, Tunceli, Uşak, Van, Yalova ve </a:t>
            </a:r>
            <a:r>
              <a:rPr lang="tr-TR" altLang="en-US" dirty="0" smtClean="0">
                <a:solidFill>
                  <a:schemeClr val="tx1">
                    <a:lumMod val="75000"/>
                    <a:lumOff val="25000"/>
                  </a:schemeClr>
                </a:solidFill>
                <a:cs typeface="Calibri"/>
              </a:rPr>
              <a:t>Zonguldak</a:t>
            </a:r>
            <a:endParaRPr lang="tr-TR" dirty="0"/>
          </a:p>
        </p:txBody>
      </p:sp>
    </p:spTree>
    <p:extLst>
      <p:ext uri="{BB962C8B-B14F-4D97-AF65-F5344CB8AC3E}">
        <p14:creationId xmlns:p14="http://schemas.microsoft.com/office/powerpoint/2010/main" val="582440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1A91D8"/>
                </a:solidFill>
              </a:rPr>
              <a:t> </a:t>
            </a:r>
            <a:endParaRPr lang="en-US" sz="2600" b="1" dirty="0">
              <a:solidFill>
                <a:srgbClr val="1A91D8"/>
              </a:solidFill>
            </a:endParaRPr>
          </a:p>
        </p:txBody>
      </p:sp>
      <p:sp>
        <p:nvSpPr>
          <p:cNvPr id="9" name="Subtitle 2"/>
          <p:cNvSpPr>
            <a:spLocks noGrp="1"/>
          </p:cNvSpPr>
          <p:nvPr>
            <p:ph type="subTitle" idx="1"/>
          </p:nvPr>
        </p:nvSpPr>
        <p:spPr>
          <a:xfrm>
            <a:off x="363985" y="3977481"/>
            <a:ext cx="3139592" cy="1436260"/>
          </a:xfrm>
        </p:spPr>
        <p:txBody>
          <a:bodyPr>
            <a:noAutofit/>
          </a:bodyPr>
          <a:lstStyle/>
          <a:p>
            <a:pPr marL="342900" indent="-342900" algn="l">
              <a:buFont typeface="Arial"/>
              <a:buChar char="•"/>
            </a:pPr>
            <a:r>
              <a:rPr lang="tr-TR" altLang="tr-TR" sz="1800" b="1" dirty="0" smtClean="0">
                <a:solidFill>
                  <a:srgbClr val="0A59AB"/>
                </a:solidFill>
              </a:rPr>
              <a:t>Sağlık Ocakları</a:t>
            </a:r>
          </a:p>
          <a:p>
            <a:pPr marL="342900" indent="-342900" algn="l">
              <a:buFont typeface="Arial"/>
              <a:buChar char="•"/>
            </a:pPr>
            <a:r>
              <a:rPr lang="tr-TR" altLang="tr-TR" sz="1800" b="1" dirty="0">
                <a:solidFill>
                  <a:srgbClr val="0A59AB"/>
                </a:solidFill>
              </a:rPr>
              <a:t>Sağlık </a:t>
            </a:r>
            <a:r>
              <a:rPr lang="tr-TR" altLang="tr-TR" sz="1800" b="1" dirty="0" smtClean="0">
                <a:solidFill>
                  <a:srgbClr val="0A59AB"/>
                </a:solidFill>
              </a:rPr>
              <a:t>Evleri</a:t>
            </a:r>
            <a:endParaRPr lang="tr-TR" altLang="tr-TR" sz="1800" b="1" dirty="0">
              <a:solidFill>
                <a:srgbClr val="0A59AB"/>
              </a:solidFill>
            </a:endParaRPr>
          </a:p>
          <a:p>
            <a:pPr marL="342900" indent="-342900" algn="l">
              <a:buFont typeface="Arial"/>
              <a:buChar char="•"/>
            </a:pPr>
            <a:r>
              <a:rPr lang="tr-TR" altLang="tr-TR" sz="1800" b="1" dirty="0" smtClean="0">
                <a:solidFill>
                  <a:srgbClr val="0A59AB"/>
                </a:solidFill>
              </a:rPr>
              <a:t>Hastaneler</a:t>
            </a:r>
          </a:p>
          <a:p>
            <a:pPr marL="342900" indent="-342900" algn="l">
              <a:buFont typeface="Arial"/>
              <a:buChar char="•"/>
            </a:pPr>
            <a:r>
              <a:rPr lang="tr-TR" altLang="tr-TR" sz="1800" b="1" dirty="0" smtClean="0">
                <a:solidFill>
                  <a:srgbClr val="0A59AB"/>
                </a:solidFill>
              </a:rPr>
              <a:t>Aile Hekimlikleri, vb.</a:t>
            </a:r>
            <a:endParaRPr lang="tr-TR" altLang="tr-TR" sz="1800" b="1" dirty="0">
              <a:solidFill>
                <a:srgbClr val="0A59AB"/>
              </a:solidFill>
            </a:endParaRPr>
          </a:p>
        </p:txBody>
      </p:sp>
      <p:sp>
        <p:nvSpPr>
          <p:cNvPr id="6" name="Subtitle 2"/>
          <p:cNvSpPr txBox="1">
            <a:spLocks/>
          </p:cNvSpPr>
          <p:nvPr/>
        </p:nvSpPr>
        <p:spPr>
          <a:xfrm>
            <a:off x="3926899" y="1222097"/>
            <a:ext cx="4822679" cy="174805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tr-TR" altLang="tr-TR" sz="1800" dirty="0" smtClean="0">
              <a:solidFill>
                <a:schemeClr val="tx1">
                  <a:lumMod val="75000"/>
                  <a:lumOff val="25000"/>
                </a:schemeClr>
              </a:solidFill>
            </a:endParaRPr>
          </a:p>
          <a:p>
            <a:pPr algn="l"/>
            <a:endParaRPr lang="tr-TR" altLang="tr-TR" sz="1800" dirty="0">
              <a:solidFill>
                <a:schemeClr val="tx1">
                  <a:lumMod val="75000"/>
                  <a:lumOff val="25000"/>
                </a:schemeClr>
              </a:solidFill>
            </a:endParaRPr>
          </a:p>
          <a:p>
            <a:pPr algn="l"/>
            <a:r>
              <a:rPr lang="tr-TR" altLang="tr-TR" sz="1800" dirty="0" smtClean="0">
                <a:solidFill>
                  <a:schemeClr val="tx1">
                    <a:lumMod val="75000"/>
                    <a:lumOff val="25000"/>
                  </a:schemeClr>
                </a:solidFill>
              </a:rPr>
              <a:t>Bu </a:t>
            </a:r>
            <a:r>
              <a:rPr lang="tr-TR" altLang="tr-TR" sz="1800" dirty="0">
                <a:solidFill>
                  <a:schemeClr val="tx1">
                    <a:lumMod val="75000"/>
                    <a:lumOff val="25000"/>
                  </a:schemeClr>
                </a:solidFill>
              </a:rPr>
              <a:t>kurumlarda kadınlara;</a:t>
            </a:r>
          </a:p>
          <a:p>
            <a:pPr algn="l"/>
            <a:endParaRPr lang="tr-TR" altLang="tr-TR" sz="1800" dirty="0">
              <a:solidFill>
                <a:schemeClr val="tx1">
                  <a:lumMod val="75000"/>
                  <a:lumOff val="25000"/>
                </a:schemeClr>
              </a:solidFill>
            </a:endParaRPr>
          </a:p>
          <a:p>
            <a:pPr marL="285750" indent="-285750" algn="l">
              <a:buFont typeface="Arial"/>
              <a:buChar char="•"/>
            </a:pPr>
            <a:r>
              <a:rPr lang="tr-TR" altLang="tr-TR" sz="1800" dirty="0" smtClean="0">
                <a:solidFill>
                  <a:schemeClr val="tx1">
                    <a:lumMod val="75000"/>
                    <a:lumOff val="25000"/>
                  </a:schemeClr>
                </a:solidFill>
              </a:rPr>
              <a:t>Şiddet </a:t>
            </a:r>
            <a:r>
              <a:rPr lang="tr-TR" altLang="tr-TR" sz="1800" dirty="0">
                <a:solidFill>
                  <a:schemeClr val="tx1">
                    <a:lumMod val="75000"/>
                    <a:lumOff val="25000"/>
                  </a:schemeClr>
                </a:solidFill>
              </a:rPr>
              <a:t>nedeniyle kadının uğradığı ruhsal ve bedensel zararın teşhis ve tedavisi</a:t>
            </a:r>
            <a:r>
              <a:rPr lang="tr-TR" altLang="tr-TR" sz="1800" dirty="0" smtClean="0">
                <a:solidFill>
                  <a:schemeClr val="tx1">
                    <a:lumMod val="75000"/>
                    <a:lumOff val="25000"/>
                  </a:schemeClr>
                </a:solidFill>
              </a:rPr>
              <a:t>,</a:t>
            </a:r>
          </a:p>
          <a:p>
            <a:pPr marL="285750" indent="-285750" algn="l">
              <a:buFont typeface="Arial"/>
              <a:buChar char="•"/>
            </a:pPr>
            <a:endParaRPr lang="tr-TR" altLang="tr-TR" sz="1800" dirty="0">
              <a:solidFill>
                <a:schemeClr val="tx1">
                  <a:lumMod val="75000"/>
                  <a:lumOff val="25000"/>
                </a:schemeClr>
              </a:solidFill>
            </a:endParaRPr>
          </a:p>
          <a:p>
            <a:pPr marL="285750" indent="-285750" algn="l">
              <a:buFont typeface="Arial"/>
              <a:buChar char="•"/>
            </a:pPr>
            <a:r>
              <a:rPr lang="tr-TR" altLang="tr-TR" sz="1800" dirty="0" smtClean="0">
                <a:solidFill>
                  <a:schemeClr val="tx1">
                    <a:lumMod val="75000"/>
                    <a:lumOff val="25000"/>
                  </a:schemeClr>
                </a:solidFill>
              </a:rPr>
              <a:t>Koruma </a:t>
            </a:r>
            <a:r>
              <a:rPr lang="tr-TR" altLang="tr-TR" sz="1800" dirty="0">
                <a:solidFill>
                  <a:schemeClr val="tx1">
                    <a:lumMod val="75000"/>
                    <a:lumOff val="25000"/>
                  </a:schemeClr>
                </a:solidFill>
              </a:rPr>
              <a:t>ve müdahale </a:t>
            </a:r>
            <a:r>
              <a:rPr lang="tr-TR" altLang="tr-TR" sz="1800" dirty="0" smtClean="0">
                <a:solidFill>
                  <a:schemeClr val="tx1">
                    <a:lumMod val="75000"/>
                    <a:lumOff val="25000"/>
                  </a:schemeClr>
                </a:solidFill>
              </a:rPr>
              <a:t>hizmetleri sağlanır</a:t>
            </a:r>
            <a:r>
              <a:rPr lang="tr-TR" altLang="tr-TR" sz="1800" dirty="0">
                <a:solidFill>
                  <a:schemeClr val="tx1">
                    <a:lumMod val="75000"/>
                    <a:lumOff val="25000"/>
                  </a:schemeClr>
                </a:solidFill>
              </a:rPr>
              <a:t>.</a:t>
            </a:r>
          </a:p>
          <a:p>
            <a:pPr algn="l"/>
            <a:endParaRPr lang="tr-TR" altLang="tr-TR" sz="1800" dirty="0">
              <a:solidFill>
                <a:schemeClr val="tx1">
                  <a:lumMod val="75000"/>
                  <a:lumOff val="25000"/>
                </a:schemeClr>
              </a:solidFill>
            </a:endParaRPr>
          </a:p>
        </p:txBody>
      </p:sp>
      <p:sp>
        <p:nvSpPr>
          <p:cNvPr id="11" name="Title 1"/>
          <p:cNvSpPr txBox="1">
            <a:spLocks/>
          </p:cNvSpPr>
          <p:nvPr/>
        </p:nvSpPr>
        <p:spPr>
          <a:xfrm>
            <a:off x="685801" y="652567"/>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0A59AB"/>
                </a:solidFill>
              </a:rPr>
              <a:t>Sağlık</a:t>
            </a:r>
            <a:r>
              <a:rPr lang="en-US" sz="2600" b="1" dirty="0" smtClean="0">
                <a:solidFill>
                  <a:srgbClr val="0A59AB"/>
                </a:solidFill>
              </a:rPr>
              <a:t> </a:t>
            </a:r>
            <a:r>
              <a:rPr lang="en-US" sz="2600" b="1" dirty="0" err="1" smtClean="0">
                <a:solidFill>
                  <a:srgbClr val="0A59AB"/>
                </a:solidFill>
              </a:rPr>
              <a:t>Kuruluşları</a:t>
            </a:r>
            <a:endParaRPr lang="en-US" sz="2600" b="1" dirty="0">
              <a:solidFill>
                <a:srgbClr val="0A59AB"/>
              </a:solidFill>
            </a:endParaRPr>
          </a:p>
        </p:txBody>
      </p:sp>
      <p:pic>
        <p:nvPicPr>
          <p:cNvPr id="2" name="Picture 1" descr="sagli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26" y="1507041"/>
            <a:ext cx="1966830" cy="1966830"/>
          </a:xfrm>
          <a:prstGeom prst="rect">
            <a:avLst/>
          </a:prstGeom>
        </p:spPr>
      </p:pic>
    </p:spTree>
    <p:extLst>
      <p:ext uri="{BB962C8B-B14F-4D97-AF65-F5344CB8AC3E}">
        <p14:creationId xmlns:p14="http://schemas.microsoft.com/office/powerpoint/2010/main" val="1079331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 y="0"/>
            <a:ext cx="9217621" cy="6858000"/>
          </a:xfrm>
          <a:prstGeom prst="rect">
            <a:avLst/>
          </a:prstGeom>
        </p:spPr>
      </p:pic>
      <p:pic>
        <p:nvPicPr>
          <p:cNvPr id="4" name="Picture 3" descr="gaziantep baros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801" y="1410142"/>
            <a:ext cx="2094775" cy="2063729"/>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1A91D8"/>
                </a:solidFill>
              </a:rPr>
              <a:t> </a:t>
            </a:r>
            <a:endParaRPr lang="en-US" sz="2600" b="1" dirty="0">
              <a:solidFill>
                <a:srgbClr val="1A91D8"/>
              </a:solidFill>
            </a:endParaRPr>
          </a:p>
        </p:txBody>
      </p:sp>
      <p:sp>
        <p:nvSpPr>
          <p:cNvPr id="9" name="Subtitle 2"/>
          <p:cNvSpPr>
            <a:spLocks noGrp="1"/>
          </p:cNvSpPr>
          <p:nvPr>
            <p:ph type="subTitle" idx="1"/>
          </p:nvPr>
        </p:nvSpPr>
        <p:spPr>
          <a:xfrm>
            <a:off x="363985" y="3977481"/>
            <a:ext cx="3139592" cy="1436260"/>
          </a:xfrm>
        </p:spPr>
        <p:txBody>
          <a:bodyPr>
            <a:noAutofit/>
          </a:bodyPr>
          <a:lstStyle/>
          <a:p>
            <a:pPr marL="342900" indent="-342900" algn="l">
              <a:buFont typeface="Arial"/>
              <a:buChar char="•"/>
            </a:pPr>
            <a:r>
              <a:rPr lang="tr-TR" altLang="tr-TR" sz="1800" b="1" dirty="0" smtClean="0">
                <a:solidFill>
                  <a:srgbClr val="0A59AB"/>
                </a:solidFill>
              </a:rPr>
              <a:t>Adli Yardım Birimi</a:t>
            </a:r>
          </a:p>
          <a:p>
            <a:pPr marL="342900" indent="-342900" algn="l">
              <a:buFont typeface="Arial"/>
              <a:buChar char="•"/>
            </a:pPr>
            <a:r>
              <a:rPr lang="tr-TR" altLang="tr-TR" sz="1800" b="1" dirty="0" smtClean="0">
                <a:solidFill>
                  <a:srgbClr val="0A59AB"/>
                </a:solidFill>
              </a:rPr>
              <a:t>Kadın Hakları Kurulu</a:t>
            </a:r>
            <a:endParaRPr lang="tr-TR" altLang="tr-TR" sz="1800" b="1" dirty="0">
              <a:solidFill>
                <a:srgbClr val="0A59AB"/>
              </a:solidFill>
            </a:endParaRPr>
          </a:p>
          <a:p>
            <a:pPr marL="342900" indent="-342900" algn="l">
              <a:buFont typeface="Arial"/>
              <a:buChar char="•"/>
            </a:pPr>
            <a:r>
              <a:rPr lang="tr-TR" altLang="tr-TR" sz="1800" b="1" dirty="0" smtClean="0">
                <a:solidFill>
                  <a:srgbClr val="0A59AB"/>
                </a:solidFill>
              </a:rPr>
              <a:t>Kadın Hukuku Komisyonu</a:t>
            </a:r>
          </a:p>
          <a:p>
            <a:pPr marL="342900" indent="-342900" algn="l">
              <a:buFont typeface="Arial"/>
              <a:buChar char="•"/>
            </a:pPr>
            <a:r>
              <a:rPr lang="tr-TR" altLang="tr-TR" sz="1800" b="1" dirty="0" smtClean="0">
                <a:solidFill>
                  <a:srgbClr val="0A59AB"/>
                </a:solidFill>
              </a:rPr>
              <a:t>Kadın Danışma Merkezleri</a:t>
            </a:r>
            <a:endParaRPr lang="tr-TR" altLang="tr-TR" sz="1800" b="1" dirty="0">
              <a:solidFill>
                <a:srgbClr val="0A59AB"/>
              </a:solidFill>
            </a:endParaRPr>
          </a:p>
        </p:txBody>
      </p:sp>
      <p:sp>
        <p:nvSpPr>
          <p:cNvPr id="6" name="Subtitle 2"/>
          <p:cNvSpPr txBox="1">
            <a:spLocks/>
          </p:cNvSpPr>
          <p:nvPr/>
        </p:nvSpPr>
        <p:spPr>
          <a:xfrm>
            <a:off x="3926899" y="1222097"/>
            <a:ext cx="4822679" cy="174805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tr-TR" altLang="tr-TR" sz="1800" dirty="0" smtClean="0">
              <a:solidFill>
                <a:schemeClr val="tx1">
                  <a:lumMod val="75000"/>
                  <a:lumOff val="25000"/>
                </a:schemeClr>
              </a:solidFill>
            </a:endParaRPr>
          </a:p>
          <a:p>
            <a:pPr algn="l"/>
            <a:endParaRPr lang="tr-TR" altLang="tr-TR" sz="1800" dirty="0" smtClean="0">
              <a:solidFill>
                <a:schemeClr val="tx1">
                  <a:lumMod val="75000"/>
                  <a:lumOff val="25000"/>
                </a:schemeClr>
              </a:solidFill>
            </a:endParaRPr>
          </a:p>
          <a:p>
            <a:pPr algn="l"/>
            <a:r>
              <a:rPr lang="tr-TR" altLang="tr-TR" sz="1800" dirty="0" smtClean="0">
                <a:solidFill>
                  <a:schemeClr val="tx1">
                    <a:lumMod val="75000"/>
                    <a:lumOff val="25000"/>
                  </a:schemeClr>
                </a:solidFill>
              </a:rPr>
              <a:t>Bu </a:t>
            </a:r>
            <a:r>
              <a:rPr lang="tr-TR" altLang="tr-TR" sz="1800" dirty="0">
                <a:solidFill>
                  <a:schemeClr val="tx1">
                    <a:lumMod val="75000"/>
                    <a:lumOff val="25000"/>
                  </a:schemeClr>
                </a:solidFill>
              </a:rPr>
              <a:t>birimlerde kadınlara; </a:t>
            </a:r>
          </a:p>
          <a:p>
            <a:pPr algn="l"/>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Bilgilendirme ve yönlendirme</a:t>
            </a:r>
            <a:r>
              <a:rPr lang="tr-TR" altLang="tr-TR" sz="1800" dirty="0" smtClean="0">
                <a:solidFill>
                  <a:schemeClr val="tx1">
                    <a:lumMod val="75000"/>
                    <a:lumOff val="25000"/>
                  </a:schemeClr>
                </a:solidFill>
              </a:rPr>
              <a:t>,</a:t>
            </a:r>
          </a:p>
          <a:p>
            <a:pPr algn="l"/>
            <a:r>
              <a:rPr lang="tr-TR" altLang="tr-TR" sz="1800" dirty="0" smtClean="0">
                <a:solidFill>
                  <a:schemeClr val="tx1">
                    <a:lumMod val="75000"/>
                    <a:lumOff val="25000"/>
                  </a:schemeClr>
                </a:solidFill>
              </a:rPr>
              <a:t> </a:t>
            </a:r>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Yasal haklarının öğretilmesi ve uygulanmasını talep etmesi</a:t>
            </a:r>
            <a:r>
              <a:rPr lang="tr-TR" altLang="tr-TR" sz="1800" dirty="0" smtClean="0">
                <a:solidFill>
                  <a:schemeClr val="tx1">
                    <a:lumMod val="75000"/>
                    <a:lumOff val="25000"/>
                  </a:schemeClr>
                </a:solidFill>
              </a:rPr>
              <a:t>,</a:t>
            </a:r>
          </a:p>
          <a:p>
            <a:pPr marL="285750" indent="-285750" algn="l">
              <a:buFont typeface="Arial"/>
              <a:buChar char="•"/>
            </a:pPr>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Uygulama sırasında gereksinim duydukları hukuksal destek sağlanır.</a:t>
            </a:r>
          </a:p>
        </p:txBody>
      </p:sp>
      <p:sp>
        <p:nvSpPr>
          <p:cNvPr id="11" name="Title 1"/>
          <p:cNvSpPr txBox="1">
            <a:spLocks/>
          </p:cNvSpPr>
          <p:nvPr/>
        </p:nvSpPr>
        <p:spPr>
          <a:xfrm>
            <a:off x="685801" y="652567"/>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0A59AB"/>
                </a:solidFill>
              </a:rPr>
              <a:t>Barolar</a:t>
            </a:r>
            <a:endParaRPr lang="en-US" sz="2600" b="1" dirty="0">
              <a:solidFill>
                <a:srgbClr val="0A59AB"/>
              </a:solidFill>
            </a:endParaRPr>
          </a:p>
        </p:txBody>
      </p:sp>
    </p:spTree>
    <p:extLst>
      <p:ext uri="{BB962C8B-B14F-4D97-AF65-F5344CB8AC3E}">
        <p14:creationId xmlns:p14="http://schemas.microsoft.com/office/powerpoint/2010/main" val="3154553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1A91D8"/>
                </a:solidFill>
              </a:rPr>
              <a:t> </a:t>
            </a:r>
            <a:endParaRPr lang="en-US" sz="2600" b="1" dirty="0">
              <a:solidFill>
                <a:srgbClr val="1A91D8"/>
              </a:solidFill>
            </a:endParaRPr>
          </a:p>
        </p:txBody>
      </p:sp>
      <p:sp>
        <p:nvSpPr>
          <p:cNvPr id="9" name="Subtitle 2"/>
          <p:cNvSpPr>
            <a:spLocks noGrp="1"/>
          </p:cNvSpPr>
          <p:nvPr>
            <p:ph type="subTitle" idx="1"/>
          </p:nvPr>
        </p:nvSpPr>
        <p:spPr>
          <a:xfrm>
            <a:off x="363985" y="3976561"/>
            <a:ext cx="3139592" cy="1436260"/>
          </a:xfrm>
        </p:spPr>
        <p:txBody>
          <a:bodyPr>
            <a:noAutofit/>
          </a:bodyPr>
          <a:lstStyle/>
          <a:p>
            <a:pPr marL="342900" indent="-342900" algn="l">
              <a:buFont typeface="Arial"/>
              <a:buChar char="•"/>
            </a:pPr>
            <a:r>
              <a:rPr lang="tr-TR" altLang="tr-TR" sz="1800" b="1" dirty="0" smtClean="0">
                <a:solidFill>
                  <a:srgbClr val="0A59AB"/>
                </a:solidFill>
              </a:rPr>
              <a:t>Sığınma Evleri</a:t>
            </a:r>
          </a:p>
          <a:p>
            <a:pPr marL="342900" indent="-342900" algn="l">
              <a:buFont typeface="Arial"/>
              <a:buChar char="•"/>
            </a:pPr>
            <a:r>
              <a:rPr lang="tr-TR" altLang="tr-TR" sz="1800" b="1" dirty="0" smtClean="0">
                <a:solidFill>
                  <a:srgbClr val="0A59AB"/>
                </a:solidFill>
              </a:rPr>
              <a:t>Danışma Merkezleri</a:t>
            </a:r>
            <a:endParaRPr lang="tr-TR" altLang="tr-TR" sz="1800" b="1" dirty="0">
              <a:solidFill>
                <a:srgbClr val="0A59AB"/>
              </a:solidFill>
            </a:endParaRPr>
          </a:p>
          <a:p>
            <a:pPr marL="342900" indent="-342900" algn="l">
              <a:buFont typeface="Arial"/>
              <a:buChar char="•"/>
            </a:pPr>
            <a:r>
              <a:rPr lang="tr-TR" altLang="tr-TR" sz="1800" b="1" dirty="0" smtClean="0">
                <a:solidFill>
                  <a:srgbClr val="0A59AB"/>
                </a:solidFill>
              </a:rPr>
              <a:t>Aile ve K</a:t>
            </a:r>
            <a:r>
              <a:rPr lang="en-US" altLang="tr-TR" sz="1800" b="1" dirty="0" smtClean="0">
                <a:solidFill>
                  <a:srgbClr val="0A59AB"/>
                </a:solidFill>
              </a:rPr>
              <a:t>a</a:t>
            </a:r>
            <a:r>
              <a:rPr lang="tr-TR" altLang="tr-TR" sz="1800" b="1" dirty="0" err="1" smtClean="0">
                <a:solidFill>
                  <a:srgbClr val="0A59AB"/>
                </a:solidFill>
              </a:rPr>
              <a:t>dın</a:t>
            </a:r>
            <a:r>
              <a:rPr lang="tr-TR" altLang="tr-TR" sz="1800" b="1" dirty="0" smtClean="0">
                <a:solidFill>
                  <a:srgbClr val="0A59AB"/>
                </a:solidFill>
              </a:rPr>
              <a:t> Birimleri</a:t>
            </a:r>
          </a:p>
        </p:txBody>
      </p:sp>
      <p:sp>
        <p:nvSpPr>
          <p:cNvPr id="6" name="Subtitle 2"/>
          <p:cNvSpPr txBox="1">
            <a:spLocks/>
          </p:cNvSpPr>
          <p:nvPr/>
        </p:nvSpPr>
        <p:spPr>
          <a:xfrm>
            <a:off x="3926899" y="1222097"/>
            <a:ext cx="4822679" cy="174805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tr-TR" altLang="tr-TR" sz="1800" dirty="0" smtClean="0">
              <a:solidFill>
                <a:schemeClr val="tx1">
                  <a:lumMod val="75000"/>
                  <a:lumOff val="25000"/>
                </a:schemeClr>
              </a:solidFill>
            </a:endParaRPr>
          </a:p>
          <a:p>
            <a:pPr algn="l"/>
            <a:r>
              <a:rPr lang="tr-TR" altLang="tr-TR" sz="1800" dirty="0" smtClean="0">
                <a:solidFill>
                  <a:schemeClr val="tx1">
                    <a:lumMod val="75000"/>
                    <a:lumOff val="25000"/>
                  </a:schemeClr>
                </a:solidFill>
              </a:rPr>
              <a:t>Başvuran </a:t>
            </a:r>
            <a:r>
              <a:rPr lang="tr-TR" altLang="tr-TR" sz="1800" dirty="0">
                <a:solidFill>
                  <a:schemeClr val="tx1">
                    <a:lumMod val="75000"/>
                    <a:lumOff val="25000"/>
                  </a:schemeClr>
                </a:solidFill>
              </a:rPr>
              <a:t>kadınlara</a:t>
            </a:r>
            <a:r>
              <a:rPr lang="tr-TR" altLang="tr-TR" sz="1800" dirty="0" smtClean="0">
                <a:solidFill>
                  <a:schemeClr val="tx1">
                    <a:lumMod val="75000"/>
                    <a:lumOff val="25000"/>
                  </a:schemeClr>
                </a:solidFill>
              </a:rPr>
              <a:t>;</a:t>
            </a:r>
          </a:p>
          <a:p>
            <a:pPr algn="l"/>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a:t>
            </a:r>
            <a:r>
              <a:rPr lang="tr-TR" altLang="tr-TR" sz="1800" dirty="0" err="1">
                <a:solidFill>
                  <a:schemeClr val="tx1">
                    <a:lumMod val="75000"/>
                    <a:lumOff val="25000"/>
                  </a:schemeClr>
                </a:solidFill>
              </a:rPr>
              <a:t>Sığınmaevi</a:t>
            </a:r>
            <a:r>
              <a:rPr lang="tr-TR" altLang="tr-TR" sz="1800" dirty="0" smtClean="0">
                <a:solidFill>
                  <a:schemeClr val="tx1">
                    <a:lumMod val="75000"/>
                    <a:lumOff val="25000"/>
                  </a:schemeClr>
                </a:solidFill>
              </a:rPr>
              <a:t>,</a:t>
            </a:r>
          </a:p>
          <a:p>
            <a:pPr marL="285750" indent="-285750" algn="l">
              <a:buFont typeface="Arial"/>
              <a:buChar char="•"/>
            </a:pPr>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Danışmanlık </a:t>
            </a:r>
            <a:endParaRPr lang="tr-TR" altLang="tr-TR" sz="1800" dirty="0" smtClean="0">
              <a:solidFill>
                <a:schemeClr val="tx1">
                  <a:lumMod val="75000"/>
                  <a:lumOff val="25000"/>
                </a:schemeClr>
              </a:solidFill>
            </a:endParaRPr>
          </a:p>
          <a:p>
            <a:pPr marL="285750" indent="-285750" algn="l">
              <a:buFont typeface="Arial"/>
              <a:buChar char="•"/>
            </a:pPr>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Bilgilendirme, yönlendirme, </a:t>
            </a:r>
            <a:endParaRPr lang="tr-TR" altLang="tr-TR" sz="1800" dirty="0" smtClean="0">
              <a:solidFill>
                <a:schemeClr val="tx1">
                  <a:lumMod val="75000"/>
                  <a:lumOff val="25000"/>
                </a:schemeClr>
              </a:solidFill>
            </a:endParaRPr>
          </a:p>
          <a:p>
            <a:pPr marL="285750" indent="-285750" algn="l">
              <a:buFont typeface="Arial"/>
              <a:buChar char="•"/>
            </a:pPr>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Meslek ve beceri kursları, </a:t>
            </a:r>
            <a:endParaRPr lang="tr-TR" altLang="tr-TR" sz="1800" dirty="0" smtClean="0">
              <a:solidFill>
                <a:schemeClr val="tx1">
                  <a:lumMod val="75000"/>
                  <a:lumOff val="25000"/>
                </a:schemeClr>
              </a:solidFill>
            </a:endParaRPr>
          </a:p>
          <a:p>
            <a:pPr marL="285750" indent="-285750" algn="l">
              <a:buFont typeface="Arial"/>
              <a:buChar char="•"/>
            </a:pPr>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Eğitim çalışmaları</a:t>
            </a:r>
            <a:r>
              <a:rPr lang="tr-TR" altLang="tr-TR" sz="1800" dirty="0" smtClean="0">
                <a:solidFill>
                  <a:schemeClr val="tx1">
                    <a:lumMod val="75000"/>
                    <a:lumOff val="25000"/>
                  </a:schemeClr>
                </a:solidFill>
              </a:rPr>
              <a:t>,</a:t>
            </a:r>
          </a:p>
          <a:p>
            <a:pPr algn="l">
              <a:buFontTx/>
              <a:buChar char="•"/>
            </a:pPr>
            <a:endParaRPr lang="tr-TR" altLang="tr-TR" sz="1800" dirty="0">
              <a:solidFill>
                <a:schemeClr val="tx1">
                  <a:lumMod val="75000"/>
                  <a:lumOff val="25000"/>
                </a:schemeClr>
              </a:solidFill>
            </a:endParaRPr>
          </a:p>
          <a:p>
            <a:pPr algn="l"/>
            <a:r>
              <a:rPr lang="tr-TR" altLang="tr-TR" sz="1800" dirty="0">
                <a:solidFill>
                  <a:schemeClr val="tx1">
                    <a:lumMod val="75000"/>
                    <a:lumOff val="25000"/>
                  </a:schemeClr>
                </a:solidFill>
              </a:rPr>
              <a:t>hizmetleri verilir.</a:t>
            </a:r>
          </a:p>
        </p:txBody>
      </p:sp>
      <p:sp>
        <p:nvSpPr>
          <p:cNvPr id="11" name="Title 1"/>
          <p:cNvSpPr txBox="1">
            <a:spLocks/>
          </p:cNvSpPr>
          <p:nvPr/>
        </p:nvSpPr>
        <p:spPr>
          <a:xfrm>
            <a:off x="685801" y="652567"/>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0A59AC"/>
                </a:solidFill>
              </a:rPr>
              <a:t>Belediyeler</a:t>
            </a:r>
            <a:endParaRPr lang="en-US" sz="2600" b="1" dirty="0">
              <a:solidFill>
                <a:srgbClr val="0A59AC"/>
              </a:solidFill>
            </a:endParaRPr>
          </a:p>
        </p:txBody>
      </p:sp>
      <p:pic>
        <p:nvPicPr>
          <p:cNvPr id="8" name="Picture 7" descr="siginma co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08" y="1040474"/>
            <a:ext cx="1934915" cy="2682865"/>
          </a:xfrm>
          <a:prstGeom prst="rect">
            <a:avLst/>
          </a:prstGeom>
        </p:spPr>
      </p:pic>
    </p:spTree>
    <p:extLst>
      <p:ext uri="{BB962C8B-B14F-4D97-AF65-F5344CB8AC3E}">
        <p14:creationId xmlns:p14="http://schemas.microsoft.com/office/powerpoint/2010/main" val="2316314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1A91D8"/>
                </a:solidFill>
              </a:rPr>
              <a:t> </a:t>
            </a:r>
            <a:endParaRPr lang="en-US" sz="2600" b="1" dirty="0">
              <a:solidFill>
                <a:srgbClr val="1A91D8"/>
              </a:solidFill>
            </a:endParaRPr>
          </a:p>
        </p:txBody>
      </p:sp>
      <p:sp>
        <p:nvSpPr>
          <p:cNvPr id="9" name="Subtitle 2"/>
          <p:cNvSpPr>
            <a:spLocks noGrp="1"/>
          </p:cNvSpPr>
          <p:nvPr>
            <p:ph type="subTitle" idx="1"/>
          </p:nvPr>
        </p:nvSpPr>
        <p:spPr>
          <a:xfrm>
            <a:off x="363985" y="3976561"/>
            <a:ext cx="3139592" cy="609115"/>
          </a:xfrm>
        </p:spPr>
        <p:txBody>
          <a:bodyPr>
            <a:noAutofit/>
          </a:bodyPr>
          <a:lstStyle/>
          <a:p>
            <a:pPr marL="342900" indent="-342900" algn="l">
              <a:buFont typeface="Arial"/>
              <a:buChar char="•"/>
            </a:pPr>
            <a:r>
              <a:rPr lang="tr-TR" altLang="tr-TR" sz="1800" b="1" dirty="0" smtClean="0">
                <a:solidFill>
                  <a:srgbClr val="0A59AB"/>
                </a:solidFill>
              </a:rPr>
              <a:t>Sığınma Evleri</a:t>
            </a:r>
          </a:p>
          <a:p>
            <a:pPr marL="342900" indent="-342900" algn="l">
              <a:buFont typeface="Arial"/>
              <a:buChar char="•"/>
            </a:pPr>
            <a:r>
              <a:rPr lang="tr-TR" altLang="tr-TR" sz="1800" b="1" dirty="0" smtClean="0">
                <a:solidFill>
                  <a:srgbClr val="0A59AB"/>
                </a:solidFill>
              </a:rPr>
              <a:t>Sosyal Y</a:t>
            </a:r>
            <a:r>
              <a:rPr lang="en-US" altLang="tr-TR" sz="1800" b="1" dirty="0" smtClean="0">
                <a:solidFill>
                  <a:srgbClr val="0A59AB"/>
                </a:solidFill>
              </a:rPr>
              <a:t>a</a:t>
            </a:r>
            <a:r>
              <a:rPr lang="tr-TR" altLang="tr-TR" sz="1800" b="1" dirty="0" err="1" smtClean="0">
                <a:solidFill>
                  <a:srgbClr val="0A59AB"/>
                </a:solidFill>
              </a:rPr>
              <a:t>rdımlaşma</a:t>
            </a:r>
            <a:r>
              <a:rPr lang="tr-TR" altLang="tr-TR" sz="1800" b="1" dirty="0" smtClean="0">
                <a:solidFill>
                  <a:srgbClr val="0A59AB"/>
                </a:solidFill>
              </a:rPr>
              <a:t> ve Dayanışma Vakıfları</a:t>
            </a:r>
            <a:endParaRPr lang="tr-TR" altLang="tr-TR" sz="1800" b="1" dirty="0">
              <a:solidFill>
                <a:srgbClr val="0A59AB"/>
              </a:solidFill>
            </a:endParaRPr>
          </a:p>
        </p:txBody>
      </p:sp>
      <p:sp>
        <p:nvSpPr>
          <p:cNvPr id="6" name="Subtitle 2"/>
          <p:cNvSpPr txBox="1">
            <a:spLocks/>
          </p:cNvSpPr>
          <p:nvPr/>
        </p:nvSpPr>
        <p:spPr>
          <a:xfrm>
            <a:off x="3926899" y="1610805"/>
            <a:ext cx="4822679" cy="74134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tr-TR" altLang="tr-TR" sz="1800" dirty="0">
              <a:solidFill>
                <a:schemeClr val="tx1">
                  <a:lumMod val="75000"/>
                  <a:lumOff val="25000"/>
                </a:schemeClr>
              </a:solidFill>
            </a:endParaRPr>
          </a:p>
          <a:p>
            <a:pPr algn="l"/>
            <a:r>
              <a:rPr lang="tr-TR" altLang="tr-TR" sz="1800" dirty="0" smtClean="0">
                <a:solidFill>
                  <a:schemeClr val="tx1">
                    <a:lumMod val="75000"/>
                    <a:lumOff val="25000"/>
                  </a:schemeClr>
                </a:solidFill>
              </a:rPr>
              <a:t>Başvuran </a:t>
            </a:r>
            <a:r>
              <a:rPr lang="tr-TR" altLang="tr-TR" sz="1800" dirty="0">
                <a:solidFill>
                  <a:schemeClr val="tx1">
                    <a:lumMod val="75000"/>
                    <a:lumOff val="25000"/>
                  </a:schemeClr>
                </a:solidFill>
              </a:rPr>
              <a:t>kadınlara;</a:t>
            </a:r>
          </a:p>
          <a:p>
            <a:pPr algn="l"/>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a:t>
            </a:r>
            <a:r>
              <a:rPr lang="tr-TR" altLang="tr-TR" sz="1800" dirty="0" err="1">
                <a:solidFill>
                  <a:schemeClr val="tx1">
                    <a:lumMod val="75000"/>
                    <a:lumOff val="25000"/>
                  </a:schemeClr>
                </a:solidFill>
              </a:rPr>
              <a:t>Sığınmaevi</a:t>
            </a:r>
            <a:r>
              <a:rPr lang="tr-TR" altLang="tr-TR" sz="1800" dirty="0" smtClean="0">
                <a:solidFill>
                  <a:schemeClr val="tx1">
                    <a:lumMod val="75000"/>
                    <a:lumOff val="25000"/>
                  </a:schemeClr>
                </a:solidFill>
              </a:rPr>
              <a:t>,</a:t>
            </a:r>
          </a:p>
          <a:p>
            <a:pPr marL="285750" indent="-285750" algn="l">
              <a:buFont typeface="Arial"/>
              <a:buChar char="•"/>
            </a:pPr>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Nakdi </a:t>
            </a:r>
            <a:r>
              <a:rPr lang="tr-TR" altLang="tr-TR" sz="1800" dirty="0" smtClean="0">
                <a:solidFill>
                  <a:schemeClr val="tx1">
                    <a:lumMod val="75000"/>
                    <a:lumOff val="25000"/>
                  </a:schemeClr>
                </a:solidFill>
              </a:rPr>
              <a:t>yardım</a:t>
            </a:r>
          </a:p>
          <a:p>
            <a:pPr algn="l">
              <a:buFontTx/>
              <a:buChar char="•"/>
            </a:pPr>
            <a:endParaRPr lang="tr-TR" altLang="tr-TR" sz="1800" dirty="0">
              <a:solidFill>
                <a:schemeClr val="tx1">
                  <a:lumMod val="75000"/>
                  <a:lumOff val="25000"/>
                </a:schemeClr>
              </a:solidFill>
            </a:endParaRPr>
          </a:p>
          <a:p>
            <a:pPr algn="l"/>
            <a:r>
              <a:rPr lang="tr-TR" altLang="tr-TR" sz="1800" dirty="0">
                <a:solidFill>
                  <a:schemeClr val="tx1">
                    <a:lumMod val="75000"/>
                    <a:lumOff val="25000"/>
                  </a:schemeClr>
                </a:solidFill>
              </a:rPr>
              <a:t>hizmetleri sunulur.</a:t>
            </a:r>
          </a:p>
        </p:txBody>
      </p:sp>
      <p:sp>
        <p:nvSpPr>
          <p:cNvPr id="11" name="Title 1"/>
          <p:cNvSpPr txBox="1">
            <a:spLocks/>
          </p:cNvSpPr>
          <p:nvPr/>
        </p:nvSpPr>
        <p:spPr>
          <a:xfrm>
            <a:off x="685801" y="652567"/>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0A59AB"/>
                </a:solidFill>
              </a:rPr>
              <a:t>Valilik</a:t>
            </a:r>
            <a:r>
              <a:rPr lang="en-US" sz="2600" b="1" dirty="0" smtClean="0">
                <a:solidFill>
                  <a:srgbClr val="0A59AB"/>
                </a:solidFill>
              </a:rPr>
              <a:t> </a:t>
            </a:r>
            <a:r>
              <a:rPr lang="en-US" sz="2600" b="1" dirty="0" err="1" smtClean="0">
                <a:solidFill>
                  <a:srgbClr val="0A59AB"/>
                </a:solidFill>
              </a:rPr>
              <a:t>ve</a:t>
            </a:r>
            <a:r>
              <a:rPr lang="en-US" sz="2600" b="1" dirty="0" smtClean="0">
                <a:solidFill>
                  <a:srgbClr val="0A59AB"/>
                </a:solidFill>
              </a:rPr>
              <a:t> </a:t>
            </a:r>
            <a:r>
              <a:rPr lang="en-US" sz="2600" b="1" dirty="0" err="1" smtClean="0">
                <a:solidFill>
                  <a:srgbClr val="0A59AB"/>
                </a:solidFill>
              </a:rPr>
              <a:t>Kaymakamlıklar</a:t>
            </a:r>
            <a:endParaRPr lang="en-US" sz="2600" b="1" dirty="0">
              <a:solidFill>
                <a:srgbClr val="0A59AB"/>
              </a:solidFill>
            </a:endParaRPr>
          </a:p>
        </p:txBody>
      </p:sp>
      <p:pic>
        <p:nvPicPr>
          <p:cNvPr id="4" name="Picture 3" descr="val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483" y="1644695"/>
            <a:ext cx="2779735" cy="896177"/>
          </a:xfrm>
          <a:prstGeom prst="rect">
            <a:avLst/>
          </a:prstGeom>
        </p:spPr>
      </p:pic>
      <p:pic>
        <p:nvPicPr>
          <p:cNvPr id="7" name="Picture 6" descr="kaymak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483" y="2640302"/>
            <a:ext cx="2779735" cy="896177"/>
          </a:xfrm>
          <a:prstGeom prst="rect">
            <a:avLst/>
          </a:prstGeom>
        </p:spPr>
      </p:pic>
    </p:spTree>
    <p:extLst>
      <p:ext uri="{BB962C8B-B14F-4D97-AF65-F5344CB8AC3E}">
        <p14:creationId xmlns:p14="http://schemas.microsoft.com/office/powerpoint/2010/main" val="3789604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1A91D8"/>
                </a:solidFill>
              </a:rPr>
              <a:t> </a:t>
            </a:r>
            <a:endParaRPr lang="en-US" sz="2600" b="1" dirty="0">
              <a:solidFill>
                <a:srgbClr val="1A91D8"/>
              </a:solidFill>
            </a:endParaRPr>
          </a:p>
        </p:txBody>
      </p:sp>
      <p:sp>
        <p:nvSpPr>
          <p:cNvPr id="9" name="Subtitle 2"/>
          <p:cNvSpPr>
            <a:spLocks noGrp="1"/>
          </p:cNvSpPr>
          <p:nvPr>
            <p:ph type="subTitle" idx="1"/>
          </p:nvPr>
        </p:nvSpPr>
        <p:spPr>
          <a:xfrm>
            <a:off x="363985" y="3976561"/>
            <a:ext cx="3139592" cy="609115"/>
          </a:xfrm>
        </p:spPr>
        <p:txBody>
          <a:bodyPr>
            <a:noAutofit/>
          </a:bodyPr>
          <a:lstStyle/>
          <a:p>
            <a:pPr marL="342900" indent="-342900" algn="l">
              <a:buFont typeface="Arial"/>
              <a:buChar char="•"/>
            </a:pPr>
            <a:r>
              <a:rPr lang="tr-TR" altLang="tr-TR" sz="1800" b="1" dirty="0" smtClean="0">
                <a:solidFill>
                  <a:srgbClr val="0A59AB"/>
                </a:solidFill>
              </a:rPr>
              <a:t>Sığınma Evleri</a:t>
            </a:r>
          </a:p>
          <a:p>
            <a:pPr marL="342900" indent="-342900" algn="l">
              <a:buFont typeface="Arial"/>
              <a:buChar char="•"/>
            </a:pPr>
            <a:r>
              <a:rPr lang="tr-TR" altLang="tr-TR" sz="1800" b="1" dirty="0" smtClean="0">
                <a:solidFill>
                  <a:srgbClr val="0A59AB"/>
                </a:solidFill>
              </a:rPr>
              <a:t>Kadın Danışma Merkezleri</a:t>
            </a:r>
            <a:endParaRPr lang="tr-TR" altLang="tr-TR" sz="1800" b="1" dirty="0">
              <a:solidFill>
                <a:srgbClr val="0A59AB"/>
              </a:solidFill>
            </a:endParaRPr>
          </a:p>
        </p:txBody>
      </p:sp>
      <p:sp>
        <p:nvSpPr>
          <p:cNvPr id="6" name="Subtitle 2"/>
          <p:cNvSpPr txBox="1">
            <a:spLocks/>
          </p:cNvSpPr>
          <p:nvPr/>
        </p:nvSpPr>
        <p:spPr>
          <a:xfrm>
            <a:off x="3926899" y="1610805"/>
            <a:ext cx="4822679" cy="74134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tr-TR" altLang="tr-TR" sz="1800" dirty="0" smtClean="0">
                <a:solidFill>
                  <a:schemeClr val="tx1">
                    <a:lumMod val="75000"/>
                    <a:lumOff val="25000"/>
                  </a:schemeClr>
                </a:solidFill>
              </a:rPr>
              <a:t>Bu </a:t>
            </a:r>
            <a:r>
              <a:rPr lang="tr-TR" altLang="tr-TR" sz="1800" dirty="0">
                <a:solidFill>
                  <a:schemeClr val="tx1">
                    <a:lumMod val="75000"/>
                    <a:lumOff val="25000"/>
                  </a:schemeClr>
                </a:solidFill>
              </a:rPr>
              <a:t>kuruluşlara başvuran kadınlara;</a:t>
            </a:r>
          </a:p>
          <a:p>
            <a:pPr algn="l"/>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Sığınma evi, </a:t>
            </a:r>
            <a:endParaRPr lang="tr-TR" altLang="tr-TR" sz="1800" dirty="0" smtClean="0">
              <a:solidFill>
                <a:schemeClr val="tx1">
                  <a:lumMod val="75000"/>
                  <a:lumOff val="25000"/>
                </a:schemeClr>
              </a:solidFill>
            </a:endParaRPr>
          </a:p>
          <a:p>
            <a:pPr marL="285750" indent="-285750" algn="l">
              <a:buFont typeface="Arial"/>
              <a:buChar char="•"/>
            </a:pPr>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Danışmanlık, </a:t>
            </a:r>
            <a:endParaRPr lang="tr-TR" altLang="tr-TR" sz="1800" dirty="0" smtClean="0">
              <a:solidFill>
                <a:schemeClr val="tx1">
                  <a:lumMod val="75000"/>
                  <a:lumOff val="25000"/>
                </a:schemeClr>
              </a:solidFill>
            </a:endParaRPr>
          </a:p>
          <a:p>
            <a:pPr marL="285750" indent="-285750" algn="l">
              <a:buFont typeface="Arial"/>
              <a:buChar char="•"/>
            </a:pPr>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Bilgilendirme, yönlendirme, </a:t>
            </a:r>
            <a:endParaRPr lang="tr-TR" altLang="tr-TR" sz="1800" dirty="0" smtClean="0">
              <a:solidFill>
                <a:schemeClr val="tx1">
                  <a:lumMod val="75000"/>
                  <a:lumOff val="25000"/>
                </a:schemeClr>
              </a:solidFill>
            </a:endParaRPr>
          </a:p>
          <a:p>
            <a:pPr marL="285750" indent="-285750" algn="l">
              <a:buFont typeface="Arial"/>
              <a:buChar char="•"/>
            </a:pPr>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Meslek ve beceri kursları, </a:t>
            </a:r>
            <a:endParaRPr lang="tr-TR" altLang="tr-TR" sz="1800" dirty="0" smtClean="0">
              <a:solidFill>
                <a:schemeClr val="tx1">
                  <a:lumMod val="75000"/>
                  <a:lumOff val="25000"/>
                </a:schemeClr>
              </a:solidFill>
            </a:endParaRPr>
          </a:p>
          <a:p>
            <a:pPr marL="285750" indent="-285750" algn="l">
              <a:buFont typeface="Arial"/>
              <a:buChar char="•"/>
            </a:pPr>
            <a:endParaRPr lang="tr-TR" altLang="tr-TR" sz="1800" dirty="0">
              <a:solidFill>
                <a:schemeClr val="tx1">
                  <a:lumMod val="75000"/>
                  <a:lumOff val="25000"/>
                </a:schemeClr>
              </a:solidFill>
            </a:endParaRPr>
          </a:p>
          <a:p>
            <a:pPr marL="285750" indent="-285750" algn="l">
              <a:buFont typeface="Arial"/>
              <a:buChar char="•"/>
            </a:pPr>
            <a:r>
              <a:rPr lang="tr-TR" altLang="tr-TR" sz="1800" dirty="0">
                <a:solidFill>
                  <a:schemeClr val="tx1">
                    <a:lumMod val="75000"/>
                    <a:lumOff val="25000"/>
                  </a:schemeClr>
                </a:solidFill>
              </a:rPr>
              <a:t> Eğitim çalışmaları</a:t>
            </a:r>
            <a:r>
              <a:rPr lang="tr-TR" altLang="tr-TR" sz="1800" dirty="0" smtClean="0">
                <a:solidFill>
                  <a:schemeClr val="tx1">
                    <a:lumMod val="75000"/>
                    <a:lumOff val="25000"/>
                  </a:schemeClr>
                </a:solidFill>
              </a:rPr>
              <a:t>,</a:t>
            </a:r>
          </a:p>
          <a:p>
            <a:pPr algn="l">
              <a:buFontTx/>
              <a:buChar char="•"/>
            </a:pPr>
            <a:endParaRPr lang="tr-TR" altLang="tr-TR" sz="1800" dirty="0">
              <a:solidFill>
                <a:schemeClr val="tx1">
                  <a:lumMod val="75000"/>
                  <a:lumOff val="25000"/>
                </a:schemeClr>
              </a:solidFill>
            </a:endParaRPr>
          </a:p>
          <a:p>
            <a:pPr algn="l"/>
            <a:r>
              <a:rPr lang="tr-TR" altLang="tr-TR" sz="1800" dirty="0">
                <a:solidFill>
                  <a:schemeClr val="tx1">
                    <a:lumMod val="75000"/>
                    <a:lumOff val="25000"/>
                  </a:schemeClr>
                </a:solidFill>
              </a:rPr>
              <a:t>hizmetleri sağlanır.</a:t>
            </a:r>
          </a:p>
        </p:txBody>
      </p:sp>
      <p:sp>
        <p:nvSpPr>
          <p:cNvPr id="11" name="Title 1"/>
          <p:cNvSpPr txBox="1">
            <a:spLocks/>
          </p:cNvSpPr>
          <p:nvPr/>
        </p:nvSpPr>
        <p:spPr>
          <a:xfrm>
            <a:off x="685801" y="652567"/>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0A59AB"/>
                </a:solidFill>
              </a:rPr>
              <a:t>Bağımsız</a:t>
            </a:r>
            <a:r>
              <a:rPr lang="en-US" sz="2600" b="1" dirty="0" smtClean="0">
                <a:solidFill>
                  <a:srgbClr val="0A59AB"/>
                </a:solidFill>
              </a:rPr>
              <a:t> </a:t>
            </a:r>
            <a:r>
              <a:rPr lang="en-US" sz="2600" b="1" dirty="0" err="1" smtClean="0">
                <a:solidFill>
                  <a:srgbClr val="0A59AB"/>
                </a:solidFill>
              </a:rPr>
              <a:t>Kadın</a:t>
            </a:r>
            <a:r>
              <a:rPr lang="en-US" sz="2600" b="1" dirty="0" smtClean="0">
                <a:solidFill>
                  <a:srgbClr val="0A59AB"/>
                </a:solidFill>
              </a:rPr>
              <a:t> </a:t>
            </a:r>
            <a:r>
              <a:rPr lang="en-US" sz="2600" b="1" dirty="0" err="1" smtClean="0">
                <a:solidFill>
                  <a:srgbClr val="0A59AB"/>
                </a:solidFill>
              </a:rPr>
              <a:t>Örgütleri</a:t>
            </a:r>
            <a:endParaRPr lang="en-US" sz="2600" b="1" dirty="0">
              <a:solidFill>
                <a:srgbClr val="0A59AB"/>
              </a:solidFill>
            </a:endParaRPr>
          </a:p>
        </p:txBody>
      </p:sp>
      <p:pic>
        <p:nvPicPr>
          <p:cNvPr id="5" name="Picture 4" descr="kadin orgutu ic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733" y="1543243"/>
            <a:ext cx="1748489" cy="2180188"/>
          </a:xfrm>
          <a:prstGeom prst="rect">
            <a:avLst/>
          </a:prstGeom>
        </p:spPr>
      </p:pic>
    </p:spTree>
    <p:extLst>
      <p:ext uri="{BB962C8B-B14F-4D97-AF65-F5344CB8AC3E}">
        <p14:creationId xmlns:p14="http://schemas.microsoft.com/office/powerpoint/2010/main" val="4081904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480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2" y="0"/>
            <a:ext cx="9217621" cy="6858000"/>
          </a:xfrm>
          <a:prstGeom prst="rect">
            <a:avLst/>
          </a:prstGeom>
        </p:spPr>
      </p:pic>
      <p:sp>
        <p:nvSpPr>
          <p:cNvPr id="3" name="Title 1"/>
          <p:cNvSpPr>
            <a:spLocks noGrp="1"/>
          </p:cNvSpPr>
          <p:nvPr>
            <p:ph type="ctrTitle"/>
          </p:nvPr>
        </p:nvSpPr>
        <p:spPr>
          <a:xfrm>
            <a:off x="685800" y="790597"/>
            <a:ext cx="7772400" cy="444853"/>
          </a:xfrm>
        </p:spPr>
        <p:txBody>
          <a:bodyPr>
            <a:noAutofit/>
          </a:bodyPr>
          <a:lstStyle/>
          <a:p>
            <a:r>
              <a:rPr lang="en-US" sz="2600" b="1" dirty="0" err="1" smtClean="0">
                <a:solidFill>
                  <a:srgbClr val="0A59AB"/>
                </a:solidFill>
              </a:rPr>
              <a:t>Türkiye’de</a:t>
            </a:r>
            <a:r>
              <a:rPr lang="en-US" sz="2600" b="1" dirty="0" smtClean="0">
                <a:solidFill>
                  <a:srgbClr val="0A59AB"/>
                </a:solidFill>
              </a:rPr>
              <a:t> </a:t>
            </a:r>
            <a:r>
              <a:rPr lang="en-US" sz="2600" b="1" dirty="0" err="1" smtClean="0">
                <a:solidFill>
                  <a:srgbClr val="0A59AB"/>
                </a:solidFill>
              </a:rPr>
              <a:t>Kadına</a:t>
            </a:r>
            <a:r>
              <a:rPr lang="en-US" sz="2600" b="1" dirty="0" smtClean="0">
                <a:solidFill>
                  <a:srgbClr val="0A59AB"/>
                </a:solidFill>
              </a:rPr>
              <a:t> </a:t>
            </a:r>
            <a:r>
              <a:rPr lang="en-US" sz="2600" b="1" dirty="0" err="1" smtClean="0">
                <a:solidFill>
                  <a:srgbClr val="0A59AB"/>
                </a:solidFill>
              </a:rPr>
              <a:t>Yönelik</a:t>
            </a:r>
            <a:r>
              <a:rPr lang="en-US" sz="2600" b="1" dirty="0" smtClean="0">
                <a:solidFill>
                  <a:srgbClr val="0A59AB"/>
                </a:solidFill>
              </a:rPr>
              <a:t> </a:t>
            </a:r>
            <a:r>
              <a:rPr lang="en-US" sz="2600" b="1" dirty="0" err="1" smtClean="0">
                <a:solidFill>
                  <a:srgbClr val="0A59AB"/>
                </a:solidFill>
              </a:rPr>
              <a:t>Şiddet</a:t>
            </a:r>
            <a:r>
              <a:rPr lang="en-US" sz="2600" b="1" dirty="0" smtClean="0">
                <a:solidFill>
                  <a:srgbClr val="0A59AB"/>
                </a:solidFill>
              </a:rPr>
              <a:t> </a:t>
            </a:r>
            <a:r>
              <a:rPr lang="en-US" sz="2600" b="1" dirty="0" err="1" smtClean="0">
                <a:solidFill>
                  <a:srgbClr val="0A59AB"/>
                </a:solidFill>
              </a:rPr>
              <a:t>ile</a:t>
            </a:r>
            <a:r>
              <a:rPr lang="en-US" sz="2600" b="1" dirty="0" smtClean="0">
                <a:solidFill>
                  <a:srgbClr val="0A59AB"/>
                </a:solidFill>
              </a:rPr>
              <a:t> </a:t>
            </a:r>
            <a:r>
              <a:rPr lang="en-US" sz="2600" b="1" dirty="0" err="1" smtClean="0">
                <a:solidFill>
                  <a:srgbClr val="0A59AB"/>
                </a:solidFill>
              </a:rPr>
              <a:t>İlgili</a:t>
            </a:r>
            <a:r>
              <a:rPr lang="en-US" sz="2600" b="1" dirty="0">
                <a:solidFill>
                  <a:srgbClr val="0A59AB"/>
                </a:solidFill>
              </a:rPr>
              <a:t/>
            </a:r>
            <a:br>
              <a:rPr lang="en-US" sz="2600" b="1" dirty="0">
                <a:solidFill>
                  <a:srgbClr val="0A59AB"/>
                </a:solidFill>
              </a:rPr>
            </a:br>
            <a:r>
              <a:rPr lang="en-US" sz="2600" b="1" dirty="0" err="1" smtClean="0">
                <a:solidFill>
                  <a:srgbClr val="0A59AB"/>
                </a:solidFill>
              </a:rPr>
              <a:t>Hukuki</a:t>
            </a:r>
            <a:r>
              <a:rPr lang="en-US" sz="2600" b="1" dirty="0" smtClean="0">
                <a:solidFill>
                  <a:srgbClr val="0A59AB"/>
                </a:solidFill>
              </a:rPr>
              <a:t> </a:t>
            </a:r>
            <a:r>
              <a:rPr lang="en-US" sz="2600" b="1" dirty="0" err="1" smtClean="0">
                <a:solidFill>
                  <a:srgbClr val="0A59AB"/>
                </a:solidFill>
              </a:rPr>
              <a:t>ve</a:t>
            </a:r>
            <a:r>
              <a:rPr lang="en-US" sz="2600" b="1" dirty="0" smtClean="0">
                <a:solidFill>
                  <a:srgbClr val="0A59AB"/>
                </a:solidFill>
              </a:rPr>
              <a:t> </a:t>
            </a:r>
            <a:r>
              <a:rPr lang="en-US" sz="2600" b="1" dirty="0" err="1" smtClean="0">
                <a:solidFill>
                  <a:srgbClr val="0A59AB"/>
                </a:solidFill>
              </a:rPr>
              <a:t>Kurumsal</a:t>
            </a:r>
            <a:r>
              <a:rPr lang="en-US" sz="2600" b="1" dirty="0" smtClean="0">
                <a:solidFill>
                  <a:srgbClr val="0A59AB"/>
                </a:solidFill>
              </a:rPr>
              <a:t> </a:t>
            </a:r>
            <a:r>
              <a:rPr lang="en-US" sz="2600" b="1" dirty="0" err="1" smtClean="0">
                <a:solidFill>
                  <a:srgbClr val="0A59AB"/>
                </a:solidFill>
              </a:rPr>
              <a:t>Çerçeve</a:t>
            </a:r>
            <a:endParaRPr lang="en-US" sz="2600" b="1" dirty="0">
              <a:solidFill>
                <a:srgbClr val="0A59AB"/>
              </a:solidFill>
            </a:endParaRPr>
          </a:p>
        </p:txBody>
      </p:sp>
      <p:sp>
        <p:nvSpPr>
          <p:cNvPr id="4" name="Subtitle 2"/>
          <p:cNvSpPr txBox="1">
            <a:spLocks/>
          </p:cNvSpPr>
          <p:nvPr/>
        </p:nvSpPr>
        <p:spPr>
          <a:xfrm>
            <a:off x="390731" y="2398190"/>
            <a:ext cx="4009907" cy="241952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85750" indent="-285750" algn="l">
              <a:buFont typeface="Arial"/>
              <a:buChar char="•"/>
            </a:pPr>
            <a:r>
              <a:rPr lang="en-US" sz="1800" dirty="0" err="1">
                <a:solidFill>
                  <a:schemeClr val="tx1">
                    <a:lumMod val="75000"/>
                    <a:lumOff val="25000"/>
                  </a:schemeClr>
                </a:solidFill>
              </a:rPr>
              <a:t>Kadının</a:t>
            </a:r>
            <a:r>
              <a:rPr lang="en-US" sz="1800" dirty="0">
                <a:solidFill>
                  <a:schemeClr val="tx1">
                    <a:lumMod val="75000"/>
                    <a:lumOff val="25000"/>
                  </a:schemeClr>
                </a:solidFill>
              </a:rPr>
              <a:t> </a:t>
            </a:r>
            <a:r>
              <a:rPr lang="en-US" sz="1800" dirty="0" err="1">
                <a:solidFill>
                  <a:schemeClr val="tx1">
                    <a:lumMod val="75000"/>
                    <a:lumOff val="25000"/>
                  </a:schemeClr>
                </a:solidFill>
              </a:rPr>
              <a:t>Statüsü</a:t>
            </a:r>
            <a:r>
              <a:rPr lang="en-US" sz="1800" dirty="0">
                <a:solidFill>
                  <a:schemeClr val="tx1">
                    <a:lumMod val="75000"/>
                    <a:lumOff val="25000"/>
                  </a:schemeClr>
                </a:solidFill>
              </a:rPr>
              <a:t> </a:t>
            </a:r>
            <a:r>
              <a:rPr lang="en-US" sz="1800" dirty="0" err="1">
                <a:solidFill>
                  <a:schemeClr val="tx1">
                    <a:lumMod val="75000"/>
                    <a:lumOff val="25000"/>
                  </a:schemeClr>
                </a:solidFill>
              </a:rPr>
              <a:t>Genel</a:t>
            </a:r>
            <a:r>
              <a:rPr lang="en-US" sz="1800" dirty="0">
                <a:solidFill>
                  <a:schemeClr val="tx1">
                    <a:lumMod val="75000"/>
                    <a:lumOff val="25000"/>
                  </a:schemeClr>
                </a:solidFill>
              </a:rPr>
              <a:t> </a:t>
            </a:r>
            <a:r>
              <a:rPr lang="en-US" sz="1800" dirty="0" err="1">
                <a:solidFill>
                  <a:schemeClr val="tx1">
                    <a:lumMod val="75000"/>
                    <a:lumOff val="25000"/>
                  </a:schemeClr>
                </a:solidFill>
              </a:rPr>
              <a:t>Müdürlüğü</a:t>
            </a:r>
            <a:endParaRPr lang="en-US" sz="1800" dirty="0">
              <a:solidFill>
                <a:schemeClr val="tx1">
                  <a:lumMod val="75000"/>
                  <a:lumOff val="25000"/>
                </a:schemeClr>
              </a:solidFill>
            </a:endParaRPr>
          </a:p>
          <a:p>
            <a:pPr marL="285750" indent="-285750" algn="l">
              <a:buFont typeface="Arial"/>
              <a:buChar char="•"/>
            </a:pPr>
            <a:r>
              <a:rPr lang="en-US" sz="1800" dirty="0">
                <a:solidFill>
                  <a:schemeClr val="tx1">
                    <a:lumMod val="75000"/>
                    <a:lumOff val="25000"/>
                  </a:schemeClr>
                </a:solidFill>
              </a:rPr>
              <a:t>TBMM </a:t>
            </a:r>
            <a:r>
              <a:rPr lang="en-US" sz="1800" dirty="0" err="1">
                <a:solidFill>
                  <a:schemeClr val="tx1">
                    <a:lumMod val="75000"/>
                    <a:lumOff val="25000"/>
                  </a:schemeClr>
                </a:solidFill>
              </a:rPr>
              <a:t>Kadın</a:t>
            </a:r>
            <a:r>
              <a:rPr lang="en-US" sz="1800" dirty="0">
                <a:solidFill>
                  <a:schemeClr val="tx1">
                    <a:lumMod val="75000"/>
                    <a:lumOff val="25000"/>
                  </a:schemeClr>
                </a:solidFill>
              </a:rPr>
              <a:t> </a:t>
            </a:r>
            <a:r>
              <a:rPr lang="en-US" sz="1800" dirty="0" err="1">
                <a:solidFill>
                  <a:schemeClr val="tx1">
                    <a:lumMod val="75000"/>
                    <a:lumOff val="25000"/>
                  </a:schemeClr>
                </a:solidFill>
              </a:rPr>
              <a:t>Erkek</a:t>
            </a:r>
            <a:r>
              <a:rPr lang="en-US" sz="1800" dirty="0">
                <a:solidFill>
                  <a:schemeClr val="tx1">
                    <a:lumMod val="75000"/>
                    <a:lumOff val="25000"/>
                  </a:schemeClr>
                </a:solidFill>
              </a:rPr>
              <a:t> </a:t>
            </a:r>
            <a:r>
              <a:rPr lang="en-US" sz="1800" dirty="0" err="1">
                <a:solidFill>
                  <a:schemeClr val="tx1">
                    <a:lumMod val="75000"/>
                    <a:lumOff val="25000"/>
                  </a:schemeClr>
                </a:solidFill>
              </a:rPr>
              <a:t>Fırsat</a:t>
            </a:r>
            <a:r>
              <a:rPr lang="en-US" sz="1800" dirty="0">
                <a:solidFill>
                  <a:schemeClr val="tx1">
                    <a:lumMod val="75000"/>
                    <a:lumOff val="25000"/>
                  </a:schemeClr>
                </a:solidFill>
              </a:rPr>
              <a:t> </a:t>
            </a:r>
            <a:r>
              <a:rPr lang="en-US" sz="1800" dirty="0" err="1">
                <a:solidFill>
                  <a:schemeClr val="tx1">
                    <a:lumMod val="75000"/>
                    <a:lumOff val="25000"/>
                  </a:schemeClr>
                </a:solidFill>
              </a:rPr>
              <a:t>Eşitliği</a:t>
            </a:r>
            <a:r>
              <a:rPr lang="en-US" sz="1800" dirty="0">
                <a:solidFill>
                  <a:schemeClr val="tx1">
                    <a:lumMod val="75000"/>
                    <a:lumOff val="25000"/>
                  </a:schemeClr>
                </a:solidFill>
              </a:rPr>
              <a:t> </a:t>
            </a:r>
            <a:r>
              <a:rPr lang="en-US" sz="1800" dirty="0" err="1">
                <a:solidFill>
                  <a:schemeClr val="tx1">
                    <a:lumMod val="75000"/>
                    <a:lumOff val="25000"/>
                  </a:schemeClr>
                </a:solidFill>
              </a:rPr>
              <a:t>Komisyonu</a:t>
            </a:r>
            <a:endParaRPr lang="en-US" sz="1800" dirty="0">
              <a:solidFill>
                <a:schemeClr val="tx1">
                  <a:lumMod val="75000"/>
                  <a:lumOff val="25000"/>
                </a:schemeClr>
              </a:solidFill>
            </a:endParaRPr>
          </a:p>
          <a:p>
            <a:pPr marL="285750" indent="-285750" algn="l">
              <a:buFont typeface="Arial"/>
              <a:buChar char="•"/>
            </a:pPr>
            <a:r>
              <a:rPr lang="en-US" sz="1800" dirty="0" err="1">
                <a:solidFill>
                  <a:schemeClr val="tx1">
                    <a:lumMod val="75000"/>
                    <a:lumOff val="25000"/>
                  </a:schemeClr>
                </a:solidFill>
              </a:rPr>
              <a:t>Toplumsal</a:t>
            </a:r>
            <a:r>
              <a:rPr lang="en-US" sz="1800" dirty="0">
                <a:solidFill>
                  <a:schemeClr val="tx1">
                    <a:lumMod val="75000"/>
                    <a:lumOff val="25000"/>
                  </a:schemeClr>
                </a:solidFill>
              </a:rPr>
              <a:t> </a:t>
            </a:r>
            <a:r>
              <a:rPr lang="en-US" sz="1800" dirty="0" err="1">
                <a:solidFill>
                  <a:schemeClr val="tx1">
                    <a:lumMod val="75000"/>
                    <a:lumOff val="25000"/>
                  </a:schemeClr>
                </a:solidFill>
              </a:rPr>
              <a:t>Cinsiyet</a:t>
            </a:r>
            <a:r>
              <a:rPr lang="en-US" sz="1800" dirty="0">
                <a:solidFill>
                  <a:schemeClr val="tx1">
                    <a:lumMod val="75000"/>
                    <a:lumOff val="25000"/>
                  </a:schemeClr>
                </a:solidFill>
              </a:rPr>
              <a:t> </a:t>
            </a:r>
            <a:r>
              <a:rPr lang="en-US" sz="1800" dirty="0" err="1">
                <a:solidFill>
                  <a:schemeClr val="tx1">
                    <a:lumMod val="75000"/>
                    <a:lumOff val="25000"/>
                  </a:schemeClr>
                </a:solidFill>
              </a:rPr>
              <a:t>Eşitliği</a:t>
            </a:r>
            <a:r>
              <a:rPr lang="en-US" sz="1800" dirty="0">
                <a:solidFill>
                  <a:schemeClr val="tx1">
                    <a:lumMod val="75000"/>
                    <a:lumOff val="25000"/>
                  </a:schemeClr>
                </a:solidFill>
              </a:rPr>
              <a:t> </a:t>
            </a:r>
            <a:r>
              <a:rPr lang="en-US" sz="1800" dirty="0" err="1">
                <a:solidFill>
                  <a:schemeClr val="tx1">
                    <a:lumMod val="75000"/>
                    <a:lumOff val="25000"/>
                  </a:schemeClr>
                </a:solidFill>
              </a:rPr>
              <a:t>Ulusal</a:t>
            </a:r>
            <a:r>
              <a:rPr lang="en-US" sz="1800" dirty="0">
                <a:solidFill>
                  <a:schemeClr val="tx1">
                    <a:lumMod val="75000"/>
                    <a:lumOff val="25000"/>
                  </a:schemeClr>
                </a:solidFill>
              </a:rPr>
              <a:t> </a:t>
            </a:r>
            <a:r>
              <a:rPr lang="en-US" sz="1800" dirty="0" err="1">
                <a:solidFill>
                  <a:schemeClr val="tx1">
                    <a:lumMod val="75000"/>
                    <a:lumOff val="25000"/>
                  </a:schemeClr>
                </a:solidFill>
              </a:rPr>
              <a:t>Eylem</a:t>
            </a:r>
            <a:r>
              <a:rPr lang="en-US" sz="1800" dirty="0">
                <a:solidFill>
                  <a:schemeClr val="tx1">
                    <a:lumMod val="75000"/>
                    <a:lumOff val="25000"/>
                  </a:schemeClr>
                </a:solidFill>
              </a:rPr>
              <a:t> </a:t>
            </a:r>
            <a:r>
              <a:rPr lang="en-US" sz="1800" dirty="0" err="1">
                <a:solidFill>
                  <a:schemeClr val="tx1">
                    <a:lumMod val="75000"/>
                    <a:lumOff val="25000"/>
                  </a:schemeClr>
                </a:solidFill>
              </a:rPr>
              <a:t>Planları</a:t>
            </a:r>
            <a:r>
              <a:rPr lang="en-US" sz="1800" dirty="0">
                <a:solidFill>
                  <a:schemeClr val="tx1">
                    <a:lumMod val="75000"/>
                    <a:lumOff val="25000"/>
                  </a:schemeClr>
                </a:solidFill>
              </a:rPr>
              <a:t> </a:t>
            </a:r>
          </a:p>
          <a:p>
            <a:pPr marL="285750" indent="-285750" algn="l">
              <a:buFont typeface="Arial"/>
              <a:buChar char="•"/>
            </a:pPr>
            <a:r>
              <a:rPr lang="en-US" sz="1800" dirty="0" err="1">
                <a:solidFill>
                  <a:schemeClr val="tx1">
                    <a:lumMod val="75000"/>
                    <a:lumOff val="25000"/>
                  </a:schemeClr>
                </a:solidFill>
              </a:rPr>
              <a:t>Şiddet</a:t>
            </a:r>
            <a:r>
              <a:rPr lang="en-US" sz="1800" dirty="0">
                <a:solidFill>
                  <a:schemeClr val="tx1">
                    <a:lumMod val="75000"/>
                    <a:lumOff val="25000"/>
                  </a:schemeClr>
                </a:solidFill>
              </a:rPr>
              <a:t> </a:t>
            </a:r>
            <a:r>
              <a:rPr lang="en-US" sz="1800" dirty="0" err="1">
                <a:solidFill>
                  <a:schemeClr val="tx1">
                    <a:lumMod val="75000"/>
                    <a:lumOff val="25000"/>
                  </a:schemeClr>
                </a:solidFill>
              </a:rPr>
              <a:t>Önleme</a:t>
            </a:r>
            <a:r>
              <a:rPr lang="en-US" sz="1800" dirty="0">
                <a:solidFill>
                  <a:schemeClr val="tx1">
                    <a:lumMod val="75000"/>
                    <a:lumOff val="25000"/>
                  </a:schemeClr>
                </a:solidFill>
              </a:rPr>
              <a:t> </a:t>
            </a:r>
            <a:r>
              <a:rPr lang="en-US" sz="1800" dirty="0" err="1">
                <a:solidFill>
                  <a:schemeClr val="tx1">
                    <a:lumMod val="75000"/>
                    <a:lumOff val="25000"/>
                  </a:schemeClr>
                </a:solidFill>
              </a:rPr>
              <a:t>ve</a:t>
            </a:r>
            <a:r>
              <a:rPr lang="en-US" sz="1800" dirty="0">
                <a:solidFill>
                  <a:schemeClr val="tx1">
                    <a:lumMod val="75000"/>
                    <a:lumOff val="25000"/>
                  </a:schemeClr>
                </a:solidFill>
              </a:rPr>
              <a:t> </a:t>
            </a:r>
            <a:r>
              <a:rPr lang="en-US" sz="1800" dirty="0" err="1">
                <a:solidFill>
                  <a:schemeClr val="tx1">
                    <a:lumMod val="75000"/>
                    <a:lumOff val="25000"/>
                  </a:schemeClr>
                </a:solidFill>
              </a:rPr>
              <a:t>İzleme</a:t>
            </a:r>
            <a:r>
              <a:rPr lang="en-US" sz="1800" dirty="0">
                <a:solidFill>
                  <a:schemeClr val="tx1">
                    <a:lumMod val="75000"/>
                    <a:lumOff val="25000"/>
                  </a:schemeClr>
                </a:solidFill>
              </a:rPr>
              <a:t> </a:t>
            </a:r>
            <a:r>
              <a:rPr lang="en-US" sz="1800" dirty="0" err="1">
                <a:solidFill>
                  <a:schemeClr val="tx1">
                    <a:lumMod val="75000"/>
                    <a:lumOff val="25000"/>
                  </a:schemeClr>
                </a:solidFill>
              </a:rPr>
              <a:t>Merkezleri</a:t>
            </a:r>
            <a:r>
              <a:rPr lang="en-US" sz="1800" dirty="0">
                <a:solidFill>
                  <a:schemeClr val="tx1">
                    <a:lumMod val="75000"/>
                    <a:lumOff val="25000"/>
                  </a:schemeClr>
                </a:solidFill>
              </a:rPr>
              <a:t> (ŞÖNİM) </a:t>
            </a:r>
            <a:r>
              <a:rPr lang="tr-TR" sz="1800" dirty="0" smtClean="0">
                <a:solidFill>
                  <a:schemeClr val="tx1">
                    <a:lumMod val="75000"/>
                    <a:lumOff val="25000"/>
                  </a:schemeClr>
                </a:solidFill>
              </a:rPr>
              <a:t>49 ilde</a:t>
            </a:r>
            <a:endParaRPr lang="en-US" sz="1800" dirty="0">
              <a:solidFill>
                <a:schemeClr val="tx1">
                  <a:lumMod val="75000"/>
                  <a:lumOff val="25000"/>
                </a:schemeClr>
              </a:solidFill>
            </a:endParaRPr>
          </a:p>
          <a:p>
            <a:pPr marL="285750" indent="-285750" algn="l">
              <a:buFont typeface="Arial"/>
              <a:buChar char="•"/>
            </a:pPr>
            <a:endParaRPr lang="en-US" sz="1800" dirty="0">
              <a:solidFill>
                <a:schemeClr val="tx1">
                  <a:lumMod val="75000"/>
                  <a:lumOff val="25000"/>
                </a:schemeClr>
              </a:solidFill>
            </a:endParaRPr>
          </a:p>
        </p:txBody>
      </p:sp>
      <p:sp>
        <p:nvSpPr>
          <p:cNvPr id="5" name="Subtitle 2"/>
          <p:cNvSpPr txBox="1">
            <a:spLocks/>
          </p:cNvSpPr>
          <p:nvPr/>
        </p:nvSpPr>
        <p:spPr>
          <a:xfrm>
            <a:off x="4739671" y="2398190"/>
            <a:ext cx="4009907" cy="241952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85750" indent="-285750" algn="l">
              <a:buFont typeface="Arial"/>
              <a:buChar char="•"/>
            </a:pPr>
            <a:r>
              <a:rPr lang="en-US" sz="1800" dirty="0">
                <a:solidFill>
                  <a:schemeClr val="tx1">
                    <a:lumMod val="75000"/>
                    <a:lumOff val="25000"/>
                  </a:schemeClr>
                </a:solidFill>
              </a:rPr>
              <a:t>2001 </a:t>
            </a:r>
            <a:r>
              <a:rPr lang="en-US" sz="1800" dirty="0" err="1">
                <a:solidFill>
                  <a:schemeClr val="tx1">
                    <a:lumMod val="75000"/>
                    <a:lumOff val="25000"/>
                  </a:schemeClr>
                </a:solidFill>
              </a:rPr>
              <a:t>Medeni</a:t>
            </a:r>
            <a:r>
              <a:rPr lang="en-US" sz="1800" dirty="0">
                <a:solidFill>
                  <a:schemeClr val="tx1">
                    <a:lumMod val="75000"/>
                    <a:lumOff val="25000"/>
                  </a:schemeClr>
                </a:solidFill>
              </a:rPr>
              <a:t> </a:t>
            </a:r>
            <a:r>
              <a:rPr lang="en-US" sz="1800" dirty="0" err="1">
                <a:solidFill>
                  <a:schemeClr val="tx1">
                    <a:lumMod val="75000"/>
                    <a:lumOff val="25000"/>
                  </a:schemeClr>
                </a:solidFill>
              </a:rPr>
              <a:t>Kanun</a:t>
            </a:r>
            <a:r>
              <a:rPr lang="en-US" sz="1800" dirty="0">
                <a:solidFill>
                  <a:schemeClr val="tx1">
                    <a:lumMod val="75000"/>
                    <a:lumOff val="25000"/>
                  </a:schemeClr>
                </a:solidFill>
              </a:rPr>
              <a:t> </a:t>
            </a:r>
            <a:r>
              <a:rPr lang="en-US" sz="1800" dirty="0" err="1">
                <a:solidFill>
                  <a:schemeClr val="tx1">
                    <a:lumMod val="75000"/>
                    <a:lumOff val="25000"/>
                  </a:schemeClr>
                </a:solidFill>
              </a:rPr>
              <a:t>ve</a:t>
            </a:r>
            <a:r>
              <a:rPr lang="en-US" sz="1800" dirty="0">
                <a:solidFill>
                  <a:schemeClr val="tx1">
                    <a:lumMod val="75000"/>
                    <a:lumOff val="25000"/>
                  </a:schemeClr>
                </a:solidFill>
              </a:rPr>
              <a:t> 2004 TCK </a:t>
            </a:r>
            <a:r>
              <a:rPr lang="en-US" sz="1800" dirty="0" err="1">
                <a:solidFill>
                  <a:schemeClr val="tx1">
                    <a:lumMod val="75000"/>
                    <a:lumOff val="25000"/>
                  </a:schemeClr>
                </a:solidFill>
              </a:rPr>
              <a:t>değişiklikleri</a:t>
            </a:r>
            <a:endParaRPr lang="en-US" sz="1800" dirty="0">
              <a:solidFill>
                <a:schemeClr val="tx1">
                  <a:lumMod val="75000"/>
                  <a:lumOff val="25000"/>
                </a:schemeClr>
              </a:solidFill>
            </a:endParaRPr>
          </a:p>
          <a:p>
            <a:pPr marL="285750" indent="-285750" algn="l">
              <a:buFont typeface="Arial"/>
              <a:buChar char="•"/>
            </a:pPr>
            <a:r>
              <a:rPr lang="en-US" sz="1800" dirty="0">
                <a:solidFill>
                  <a:schemeClr val="tx1">
                    <a:lumMod val="75000"/>
                    <a:lumOff val="25000"/>
                  </a:schemeClr>
                </a:solidFill>
              </a:rPr>
              <a:t>İstanbul </a:t>
            </a:r>
            <a:r>
              <a:rPr lang="en-US" sz="1800" dirty="0" err="1">
                <a:solidFill>
                  <a:schemeClr val="tx1">
                    <a:lumMod val="75000"/>
                    <a:lumOff val="25000"/>
                  </a:schemeClr>
                </a:solidFill>
              </a:rPr>
              <a:t>Sözleşmesi</a:t>
            </a:r>
            <a:r>
              <a:rPr lang="en-US" sz="1800" dirty="0">
                <a:solidFill>
                  <a:schemeClr val="tx1">
                    <a:lumMod val="75000"/>
                    <a:lumOff val="25000"/>
                  </a:schemeClr>
                </a:solidFill>
              </a:rPr>
              <a:t> (</a:t>
            </a:r>
            <a:r>
              <a:rPr lang="en-US" sz="1800" dirty="0" err="1">
                <a:solidFill>
                  <a:schemeClr val="tx1">
                    <a:lumMod val="75000"/>
                    <a:lumOff val="25000"/>
                  </a:schemeClr>
                </a:solidFill>
              </a:rPr>
              <a:t>Kadınlara</a:t>
            </a:r>
            <a:r>
              <a:rPr lang="en-US" sz="1800" dirty="0">
                <a:solidFill>
                  <a:schemeClr val="tx1">
                    <a:lumMod val="75000"/>
                    <a:lumOff val="25000"/>
                  </a:schemeClr>
                </a:solidFill>
              </a:rPr>
              <a:t> </a:t>
            </a:r>
            <a:r>
              <a:rPr lang="en-US" sz="1800" dirty="0" err="1">
                <a:solidFill>
                  <a:schemeClr val="tx1">
                    <a:lumMod val="75000"/>
                    <a:lumOff val="25000"/>
                  </a:schemeClr>
                </a:solidFill>
              </a:rPr>
              <a:t>Yönelik</a:t>
            </a:r>
            <a:r>
              <a:rPr lang="en-US" sz="1800" dirty="0">
                <a:solidFill>
                  <a:schemeClr val="tx1">
                    <a:lumMod val="75000"/>
                    <a:lumOff val="25000"/>
                  </a:schemeClr>
                </a:solidFill>
              </a:rPr>
              <a:t> </a:t>
            </a:r>
            <a:r>
              <a:rPr lang="en-US" sz="1800" dirty="0" err="1">
                <a:solidFill>
                  <a:schemeClr val="tx1">
                    <a:lumMod val="75000"/>
                    <a:lumOff val="25000"/>
                  </a:schemeClr>
                </a:solidFill>
              </a:rPr>
              <a:t>Şiddet</a:t>
            </a:r>
            <a:r>
              <a:rPr lang="en-US" sz="1800" dirty="0">
                <a:solidFill>
                  <a:schemeClr val="tx1">
                    <a:lumMod val="75000"/>
                    <a:lumOff val="25000"/>
                  </a:schemeClr>
                </a:solidFill>
              </a:rPr>
              <a:t> </a:t>
            </a:r>
            <a:r>
              <a:rPr lang="en-US" sz="1800" dirty="0" err="1">
                <a:solidFill>
                  <a:schemeClr val="tx1">
                    <a:lumMod val="75000"/>
                    <a:lumOff val="25000"/>
                  </a:schemeClr>
                </a:solidFill>
              </a:rPr>
              <a:t>ve</a:t>
            </a:r>
            <a:r>
              <a:rPr lang="en-US" sz="1800" dirty="0">
                <a:solidFill>
                  <a:schemeClr val="tx1">
                    <a:lumMod val="75000"/>
                    <a:lumOff val="25000"/>
                  </a:schemeClr>
                </a:solidFill>
              </a:rPr>
              <a:t> </a:t>
            </a:r>
            <a:r>
              <a:rPr lang="en-US" sz="1800" dirty="0" err="1">
                <a:solidFill>
                  <a:schemeClr val="tx1">
                    <a:lumMod val="75000"/>
                    <a:lumOff val="25000"/>
                  </a:schemeClr>
                </a:solidFill>
              </a:rPr>
              <a:t>Aile</a:t>
            </a:r>
            <a:r>
              <a:rPr lang="en-US" sz="1800" dirty="0">
                <a:solidFill>
                  <a:schemeClr val="tx1">
                    <a:lumMod val="75000"/>
                    <a:lumOff val="25000"/>
                  </a:schemeClr>
                </a:solidFill>
              </a:rPr>
              <a:t> </a:t>
            </a:r>
            <a:r>
              <a:rPr lang="en-US" sz="1800" dirty="0" err="1">
                <a:solidFill>
                  <a:schemeClr val="tx1">
                    <a:lumMod val="75000"/>
                    <a:lumOff val="25000"/>
                  </a:schemeClr>
                </a:solidFill>
              </a:rPr>
              <a:t>İçi</a:t>
            </a:r>
            <a:r>
              <a:rPr lang="en-US" sz="1800" dirty="0">
                <a:solidFill>
                  <a:schemeClr val="tx1">
                    <a:lumMod val="75000"/>
                    <a:lumOff val="25000"/>
                  </a:schemeClr>
                </a:solidFill>
              </a:rPr>
              <a:t> </a:t>
            </a:r>
            <a:r>
              <a:rPr lang="en-US" sz="1800" dirty="0" err="1">
                <a:solidFill>
                  <a:schemeClr val="tx1">
                    <a:lumMod val="75000"/>
                    <a:lumOff val="25000"/>
                  </a:schemeClr>
                </a:solidFill>
              </a:rPr>
              <a:t>Şiddetin</a:t>
            </a:r>
            <a:r>
              <a:rPr lang="en-US" sz="1800" dirty="0">
                <a:solidFill>
                  <a:schemeClr val="tx1">
                    <a:lumMod val="75000"/>
                    <a:lumOff val="25000"/>
                  </a:schemeClr>
                </a:solidFill>
              </a:rPr>
              <a:t> </a:t>
            </a:r>
            <a:r>
              <a:rPr lang="en-US" sz="1800" dirty="0" err="1">
                <a:solidFill>
                  <a:schemeClr val="tx1">
                    <a:lumMod val="75000"/>
                    <a:lumOff val="25000"/>
                  </a:schemeClr>
                </a:solidFill>
              </a:rPr>
              <a:t>Önlenmesi</a:t>
            </a:r>
            <a:r>
              <a:rPr lang="en-US" sz="1800" dirty="0">
                <a:solidFill>
                  <a:schemeClr val="tx1">
                    <a:lumMod val="75000"/>
                    <a:lumOff val="25000"/>
                  </a:schemeClr>
                </a:solidFill>
              </a:rPr>
              <a:t> </a:t>
            </a:r>
            <a:r>
              <a:rPr lang="en-US" sz="1800" dirty="0" err="1">
                <a:solidFill>
                  <a:schemeClr val="tx1">
                    <a:lumMod val="75000"/>
                    <a:lumOff val="25000"/>
                  </a:schemeClr>
                </a:solidFill>
              </a:rPr>
              <a:t>ve</a:t>
            </a:r>
            <a:r>
              <a:rPr lang="en-US" sz="1800" dirty="0">
                <a:solidFill>
                  <a:schemeClr val="tx1">
                    <a:lumMod val="75000"/>
                    <a:lumOff val="25000"/>
                  </a:schemeClr>
                </a:solidFill>
              </a:rPr>
              <a:t> </a:t>
            </a:r>
            <a:r>
              <a:rPr lang="en-US" sz="1800" dirty="0" err="1">
                <a:solidFill>
                  <a:schemeClr val="tx1">
                    <a:lumMod val="75000"/>
                    <a:lumOff val="25000"/>
                  </a:schemeClr>
                </a:solidFill>
              </a:rPr>
              <a:t>Bunlarla</a:t>
            </a:r>
            <a:r>
              <a:rPr lang="en-US" sz="1800" dirty="0">
                <a:solidFill>
                  <a:schemeClr val="tx1">
                    <a:lumMod val="75000"/>
                    <a:lumOff val="25000"/>
                  </a:schemeClr>
                </a:solidFill>
              </a:rPr>
              <a:t> </a:t>
            </a:r>
            <a:r>
              <a:rPr lang="en-US" sz="1800" dirty="0" err="1">
                <a:solidFill>
                  <a:schemeClr val="tx1">
                    <a:lumMod val="75000"/>
                    <a:lumOff val="25000"/>
                  </a:schemeClr>
                </a:solidFill>
              </a:rPr>
              <a:t>Mücadeleye</a:t>
            </a:r>
            <a:r>
              <a:rPr lang="en-US" sz="1800" dirty="0">
                <a:solidFill>
                  <a:schemeClr val="tx1">
                    <a:lumMod val="75000"/>
                    <a:lumOff val="25000"/>
                  </a:schemeClr>
                </a:solidFill>
              </a:rPr>
              <a:t> </a:t>
            </a:r>
            <a:r>
              <a:rPr lang="en-US" sz="1800" dirty="0" err="1">
                <a:solidFill>
                  <a:schemeClr val="tx1">
                    <a:lumMod val="75000"/>
                    <a:lumOff val="25000"/>
                  </a:schemeClr>
                </a:solidFill>
              </a:rPr>
              <a:t>İlişkin</a:t>
            </a:r>
            <a:r>
              <a:rPr lang="en-US" sz="1800" dirty="0">
                <a:solidFill>
                  <a:schemeClr val="tx1">
                    <a:lumMod val="75000"/>
                    <a:lumOff val="25000"/>
                  </a:schemeClr>
                </a:solidFill>
              </a:rPr>
              <a:t> </a:t>
            </a:r>
            <a:r>
              <a:rPr lang="en-US" sz="1800" dirty="0" err="1">
                <a:solidFill>
                  <a:schemeClr val="tx1">
                    <a:lumMod val="75000"/>
                    <a:lumOff val="25000"/>
                  </a:schemeClr>
                </a:solidFill>
              </a:rPr>
              <a:t>Avrupa</a:t>
            </a:r>
            <a:r>
              <a:rPr lang="en-US" sz="1800" dirty="0">
                <a:solidFill>
                  <a:schemeClr val="tx1">
                    <a:lumMod val="75000"/>
                    <a:lumOff val="25000"/>
                  </a:schemeClr>
                </a:solidFill>
              </a:rPr>
              <a:t> </a:t>
            </a:r>
            <a:r>
              <a:rPr lang="en-US" sz="1800" dirty="0" err="1">
                <a:solidFill>
                  <a:schemeClr val="tx1">
                    <a:lumMod val="75000"/>
                    <a:lumOff val="25000"/>
                  </a:schemeClr>
                </a:solidFill>
              </a:rPr>
              <a:t>Konseyi</a:t>
            </a:r>
            <a:r>
              <a:rPr lang="en-US" sz="1800" dirty="0">
                <a:solidFill>
                  <a:schemeClr val="tx1">
                    <a:lumMod val="75000"/>
                    <a:lumOff val="25000"/>
                  </a:schemeClr>
                </a:solidFill>
              </a:rPr>
              <a:t> </a:t>
            </a:r>
            <a:r>
              <a:rPr lang="en-US" sz="1800" dirty="0" err="1">
                <a:solidFill>
                  <a:schemeClr val="tx1">
                    <a:lumMod val="75000"/>
                    <a:lumOff val="25000"/>
                  </a:schemeClr>
                </a:solidFill>
              </a:rPr>
              <a:t>Sözleşmesi</a:t>
            </a:r>
            <a:r>
              <a:rPr lang="en-US" sz="1800" dirty="0">
                <a:solidFill>
                  <a:schemeClr val="tx1">
                    <a:lumMod val="75000"/>
                    <a:lumOff val="25000"/>
                  </a:schemeClr>
                </a:solidFill>
              </a:rPr>
              <a:t>) 2012</a:t>
            </a:r>
          </a:p>
          <a:p>
            <a:pPr marL="285750" indent="-285750" algn="l">
              <a:buFont typeface="Arial"/>
              <a:buChar char="•"/>
            </a:pPr>
            <a:r>
              <a:rPr lang="en-US" sz="1800" dirty="0">
                <a:solidFill>
                  <a:schemeClr val="tx1">
                    <a:lumMod val="75000"/>
                    <a:lumOff val="25000"/>
                  </a:schemeClr>
                </a:solidFill>
              </a:rPr>
              <a:t>6284 </a:t>
            </a:r>
            <a:r>
              <a:rPr lang="en-US" sz="1800" dirty="0" err="1">
                <a:solidFill>
                  <a:schemeClr val="tx1">
                    <a:lumMod val="75000"/>
                    <a:lumOff val="25000"/>
                  </a:schemeClr>
                </a:solidFill>
              </a:rPr>
              <a:t>sayılı</a:t>
            </a:r>
            <a:r>
              <a:rPr lang="en-US" sz="1800" dirty="0">
                <a:solidFill>
                  <a:schemeClr val="tx1">
                    <a:lumMod val="75000"/>
                    <a:lumOff val="25000"/>
                  </a:schemeClr>
                </a:solidFill>
              </a:rPr>
              <a:t> </a:t>
            </a:r>
            <a:r>
              <a:rPr lang="en-US" sz="1800" dirty="0" err="1">
                <a:solidFill>
                  <a:schemeClr val="tx1">
                    <a:lumMod val="75000"/>
                    <a:lumOff val="25000"/>
                  </a:schemeClr>
                </a:solidFill>
              </a:rPr>
              <a:t>Ailenin</a:t>
            </a:r>
            <a:r>
              <a:rPr lang="en-US" sz="1800" dirty="0">
                <a:solidFill>
                  <a:schemeClr val="tx1">
                    <a:lumMod val="75000"/>
                    <a:lumOff val="25000"/>
                  </a:schemeClr>
                </a:solidFill>
              </a:rPr>
              <a:t> </a:t>
            </a:r>
            <a:r>
              <a:rPr lang="en-US" sz="1800" dirty="0" err="1">
                <a:solidFill>
                  <a:schemeClr val="tx1">
                    <a:lumMod val="75000"/>
                    <a:lumOff val="25000"/>
                  </a:schemeClr>
                </a:solidFill>
              </a:rPr>
              <a:t>Korunması</a:t>
            </a:r>
            <a:r>
              <a:rPr lang="en-US" sz="1800" dirty="0">
                <a:solidFill>
                  <a:schemeClr val="tx1">
                    <a:lumMod val="75000"/>
                    <a:lumOff val="25000"/>
                  </a:schemeClr>
                </a:solidFill>
              </a:rPr>
              <a:t> </a:t>
            </a:r>
            <a:r>
              <a:rPr lang="en-US" sz="1800" dirty="0" err="1">
                <a:solidFill>
                  <a:schemeClr val="tx1">
                    <a:lumMod val="75000"/>
                    <a:lumOff val="25000"/>
                  </a:schemeClr>
                </a:solidFill>
              </a:rPr>
              <a:t>ve</a:t>
            </a:r>
            <a:r>
              <a:rPr lang="en-US" sz="1800" dirty="0">
                <a:solidFill>
                  <a:schemeClr val="tx1">
                    <a:lumMod val="75000"/>
                    <a:lumOff val="25000"/>
                  </a:schemeClr>
                </a:solidFill>
              </a:rPr>
              <a:t> </a:t>
            </a:r>
            <a:r>
              <a:rPr lang="en-US" sz="1800" dirty="0" err="1">
                <a:solidFill>
                  <a:schemeClr val="tx1">
                    <a:lumMod val="75000"/>
                    <a:lumOff val="25000"/>
                  </a:schemeClr>
                </a:solidFill>
              </a:rPr>
              <a:t>Kadına</a:t>
            </a:r>
            <a:r>
              <a:rPr lang="en-US" sz="1800" dirty="0">
                <a:solidFill>
                  <a:schemeClr val="tx1">
                    <a:lumMod val="75000"/>
                    <a:lumOff val="25000"/>
                  </a:schemeClr>
                </a:solidFill>
              </a:rPr>
              <a:t> </a:t>
            </a:r>
            <a:r>
              <a:rPr lang="en-US" sz="1800" dirty="0" err="1">
                <a:solidFill>
                  <a:schemeClr val="tx1">
                    <a:lumMod val="75000"/>
                    <a:lumOff val="25000"/>
                  </a:schemeClr>
                </a:solidFill>
              </a:rPr>
              <a:t>Karşı</a:t>
            </a:r>
            <a:r>
              <a:rPr lang="en-US" sz="1800" dirty="0">
                <a:solidFill>
                  <a:schemeClr val="tx1">
                    <a:lumMod val="75000"/>
                    <a:lumOff val="25000"/>
                  </a:schemeClr>
                </a:solidFill>
              </a:rPr>
              <a:t> </a:t>
            </a:r>
            <a:r>
              <a:rPr lang="en-US" sz="1800" dirty="0" err="1">
                <a:solidFill>
                  <a:schemeClr val="tx1">
                    <a:lumMod val="75000"/>
                    <a:lumOff val="25000"/>
                  </a:schemeClr>
                </a:solidFill>
              </a:rPr>
              <a:t>Şiddetin</a:t>
            </a:r>
            <a:r>
              <a:rPr lang="en-US" sz="1800" dirty="0">
                <a:solidFill>
                  <a:schemeClr val="tx1">
                    <a:lumMod val="75000"/>
                    <a:lumOff val="25000"/>
                  </a:schemeClr>
                </a:solidFill>
              </a:rPr>
              <a:t> </a:t>
            </a:r>
            <a:r>
              <a:rPr lang="en-US" sz="1800" dirty="0" err="1">
                <a:solidFill>
                  <a:schemeClr val="tx1">
                    <a:lumMod val="75000"/>
                    <a:lumOff val="25000"/>
                  </a:schemeClr>
                </a:solidFill>
              </a:rPr>
              <a:t>Önlenmesine</a:t>
            </a:r>
            <a:r>
              <a:rPr lang="en-US" sz="1800" dirty="0">
                <a:solidFill>
                  <a:schemeClr val="tx1">
                    <a:lumMod val="75000"/>
                    <a:lumOff val="25000"/>
                  </a:schemeClr>
                </a:solidFill>
              </a:rPr>
              <a:t> </a:t>
            </a:r>
            <a:r>
              <a:rPr lang="en-US" sz="1800" dirty="0" err="1">
                <a:solidFill>
                  <a:schemeClr val="tx1">
                    <a:lumMod val="75000"/>
                    <a:lumOff val="25000"/>
                  </a:schemeClr>
                </a:solidFill>
              </a:rPr>
              <a:t>Dair</a:t>
            </a:r>
            <a:r>
              <a:rPr lang="en-US" sz="1800" dirty="0">
                <a:solidFill>
                  <a:schemeClr val="tx1">
                    <a:lumMod val="75000"/>
                    <a:lumOff val="25000"/>
                  </a:schemeClr>
                </a:solidFill>
              </a:rPr>
              <a:t> </a:t>
            </a:r>
            <a:r>
              <a:rPr lang="en-US" sz="1800" dirty="0" err="1">
                <a:solidFill>
                  <a:schemeClr val="tx1">
                    <a:lumMod val="75000"/>
                    <a:lumOff val="25000"/>
                  </a:schemeClr>
                </a:solidFill>
              </a:rPr>
              <a:t>Kanun</a:t>
            </a:r>
            <a:r>
              <a:rPr lang="en-US" sz="1800" dirty="0">
                <a:solidFill>
                  <a:schemeClr val="tx1">
                    <a:lumMod val="75000"/>
                    <a:lumOff val="25000"/>
                  </a:schemeClr>
                </a:solidFill>
              </a:rPr>
              <a:t> 2013</a:t>
            </a:r>
          </a:p>
        </p:txBody>
      </p:sp>
      <p:sp>
        <p:nvSpPr>
          <p:cNvPr id="2" name="Rectangle 1"/>
          <p:cNvSpPr/>
          <p:nvPr/>
        </p:nvSpPr>
        <p:spPr>
          <a:xfrm>
            <a:off x="372325" y="1946040"/>
            <a:ext cx="1082348" cy="369332"/>
          </a:xfrm>
          <a:prstGeom prst="rect">
            <a:avLst/>
          </a:prstGeom>
        </p:spPr>
        <p:txBody>
          <a:bodyPr wrap="none">
            <a:spAutoFit/>
          </a:bodyPr>
          <a:lstStyle/>
          <a:p>
            <a:r>
              <a:rPr lang="en-US" b="1" dirty="0" err="1" smtClean="0">
                <a:solidFill>
                  <a:srgbClr val="0A59AB"/>
                </a:solidFill>
              </a:rPr>
              <a:t>Kurumlar</a:t>
            </a:r>
            <a:endParaRPr lang="en-US" b="1" dirty="0">
              <a:solidFill>
                <a:srgbClr val="0A59AB"/>
              </a:solidFill>
            </a:endParaRPr>
          </a:p>
        </p:txBody>
      </p:sp>
      <p:sp>
        <p:nvSpPr>
          <p:cNvPr id="7" name="Rectangle 6"/>
          <p:cNvSpPr/>
          <p:nvPr/>
        </p:nvSpPr>
        <p:spPr>
          <a:xfrm>
            <a:off x="4728641" y="1946040"/>
            <a:ext cx="2275119" cy="369332"/>
          </a:xfrm>
          <a:prstGeom prst="rect">
            <a:avLst/>
          </a:prstGeom>
        </p:spPr>
        <p:txBody>
          <a:bodyPr wrap="none">
            <a:spAutoFit/>
          </a:bodyPr>
          <a:lstStyle/>
          <a:p>
            <a:r>
              <a:rPr lang="en-US" b="1" dirty="0" err="1" smtClean="0">
                <a:solidFill>
                  <a:srgbClr val="0A59AB"/>
                </a:solidFill>
              </a:rPr>
              <a:t>Kanun</a:t>
            </a:r>
            <a:r>
              <a:rPr lang="en-US" b="1" dirty="0" smtClean="0">
                <a:solidFill>
                  <a:srgbClr val="0A59AB"/>
                </a:solidFill>
              </a:rPr>
              <a:t> </a:t>
            </a:r>
            <a:r>
              <a:rPr lang="en-US" b="1" dirty="0" err="1" smtClean="0">
                <a:solidFill>
                  <a:srgbClr val="0A59AB"/>
                </a:solidFill>
              </a:rPr>
              <a:t>ve</a:t>
            </a:r>
            <a:r>
              <a:rPr lang="en-US" b="1" dirty="0" smtClean="0">
                <a:solidFill>
                  <a:srgbClr val="0A59AB"/>
                </a:solidFill>
              </a:rPr>
              <a:t> </a:t>
            </a:r>
            <a:r>
              <a:rPr lang="en-US" b="1" dirty="0" err="1" smtClean="0">
                <a:solidFill>
                  <a:srgbClr val="0A59AB"/>
                </a:solidFill>
              </a:rPr>
              <a:t>Sözleşmeler</a:t>
            </a:r>
            <a:endParaRPr lang="en-US" b="1" dirty="0">
              <a:solidFill>
                <a:srgbClr val="0A59AB"/>
              </a:solidFill>
            </a:endParaRPr>
          </a:p>
        </p:txBody>
      </p:sp>
    </p:spTree>
    <p:extLst>
      <p:ext uri="{BB962C8B-B14F-4D97-AF65-F5344CB8AC3E}">
        <p14:creationId xmlns:p14="http://schemas.microsoft.com/office/powerpoint/2010/main" val="755675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2"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0A59AB"/>
                </a:solidFill>
              </a:rPr>
              <a:t>6284 – </a:t>
            </a:r>
            <a:r>
              <a:rPr lang="en-US" sz="2600" b="1" dirty="0" err="1" smtClean="0">
                <a:solidFill>
                  <a:srgbClr val="0A59AB"/>
                </a:solidFill>
              </a:rPr>
              <a:t>Amacı</a:t>
            </a:r>
            <a:endParaRPr lang="en-US" sz="2600" b="1" dirty="0">
              <a:solidFill>
                <a:srgbClr val="0A59AB"/>
              </a:solidFill>
            </a:endParaRPr>
          </a:p>
        </p:txBody>
      </p:sp>
      <p:sp>
        <p:nvSpPr>
          <p:cNvPr id="11" name="Subtitle 2"/>
          <p:cNvSpPr>
            <a:spLocks noGrp="1"/>
          </p:cNvSpPr>
          <p:nvPr>
            <p:ph type="subTitle" idx="1"/>
          </p:nvPr>
        </p:nvSpPr>
        <p:spPr>
          <a:xfrm>
            <a:off x="3683000" y="1416537"/>
            <a:ext cx="4909820" cy="2976360"/>
          </a:xfrm>
        </p:spPr>
        <p:txBody>
          <a:bodyPr>
            <a:noAutofit/>
          </a:bodyPr>
          <a:lstStyle/>
          <a:p>
            <a:pPr algn="l"/>
            <a:r>
              <a:rPr lang="en-US" sz="2000" dirty="0" err="1">
                <a:solidFill>
                  <a:schemeClr val="tx1">
                    <a:lumMod val="75000"/>
                    <a:lumOff val="25000"/>
                  </a:schemeClr>
                </a:solidFill>
              </a:rPr>
              <a:t>Şiddete</a:t>
            </a:r>
            <a:r>
              <a:rPr lang="en-US" sz="2000" dirty="0">
                <a:solidFill>
                  <a:schemeClr val="tx1">
                    <a:lumMod val="75000"/>
                    <a:lumOff val="25000"/>
                  </a:schemeClr>
                </a:solidFill>
              </a:rPr>
              <a:t> </a:t>
            </a:r>
            <a:r>
              <a:rPr lang="en-US" sz="2000" dirty="0" err="1">
                <a:solidFill>
                  <a:schemeClr val="tx1">
                    <a:lumMod val="75000"/>
                    <a:lumOff val="25000"/>
                  </a:schemeClr>
                </a:solidFill>
              </a:rPr>
              <a:t>uğrayan</a:t>
            </a:r>
            <a:r>
              <a:rPr lang="en-US" sz="2000" dirty="0">
                <a:solidFill>
                  <a:schemeClr val="tx1">
                    <a:lumMod val="75000"/>
                    <a:lumOff val="25000"/>
                  </a:schemeClr>
                </a:solidFill>
              </a:rPr>
              <a:t> </a:t>
            </a:r>
            <a:r>
              <a:rPr lang="en-US" sz="2000" dirty="0" err="1">
                <a:solidFill>
                  <a:schemeClr val="tx1">
                    <a:lumMod val="75000"/>
                    <a:lumOff val="25000"/>
                  </a:schemeClr>
                </a:solidFill>
              </a:rPr>
              <a:t>veya</a:t>
            </a:r>
            <a:r>
              <a:rPr lang="en-US" sz="2000" dirty="0">
                <a:solidFill>
                  <a:schemeClr val="tx1">
                    <a:lumMod val="75000"/>
                    <a:lumOff val="25000"/>
                  </a:schemeClr>
                </a:solidFill>
              </a:rPr>
              <a:t> </a:t>
            </a:r>
            <a:r>
              <a:rPr lang="en-US" sz="2000" dirty="0" err="1">
                <a:solidFill>
                  <a:schemeClr val="tx1">
                    <a:lumMod val="75000"/>
                    <a:lumOff val="25000"/>
                  </a:schemeClr>
                </a:solidFill>
              </a:rPr>
              <a:t>şiddete</a:t>
            </a:r>
            <a:r>
              <a:rPr lang="en-US" sz="2000" dirty="0">
                <a:solidFill>
                  <a:schemeClr val="tx1">
                    <a:lumMod val="75000"/>
                    <a:lumOff val="25000"/>
                  </a:schemeClr>
                </a:solidFill>
              </a:rPr>
              <a:t> </a:t>
            </a:r>
            <a:r>
              <a:rPr lang="en-US" sz="2000" dirty="0" err="1">
                <a:solidFill>
                  <a:schemeClr val="tx1">
                    <a:lumMod val="75000"/>
                    <a:lumOff val="25000"/>
                  </a:schemeClr>
                </a:solidFill>
              </a:rPr>
              <a:t>uğrama</a:t>
            </a:r>
            <a:r>
              <a:rPr lang="en-US" sz="2000" dirty="0">
                <a:solidFill>
                  <a:schemeClr val="tx1">
                    <a:lumMod val="75000"/>
                    <a:lumOff val="25000"/>
                  </a:schemeClr>
                </a:solidFill>
              </a:rPr>
              <a:t> </a:t>
            </a:r>
            <a:r>
              <a:rPr lang="en-US" sz="2000" dirty="0" err="1">
                <a:solidFill>
                  <a:schemeClr val="tx1">
                    <a:lumMod val="75000"/>
                    <a:lumOff val="25000"/>
                  </a:schemeClr>
                </a:solidFill>
              </a:rPr>
              <a:t>tehlikesi</a:t>
            </a:r>
            <a:r>
              <a:rPr lang="en-US" sz="2000" dirty="0">
                <a:solidFill>
                  <a:schemeClr val="tx1">
                    <a:lumMod val="75000"/>
                    <a:lumOff val="25000"/>
                  </a:schemeClr>
                </a:solidFill>
              </a:rPr>
              <a:t> </a:t>
            </a:r>
            <a:r>
              <a:rPr lang="en-US" sz="2000" dirty="0" err="1">
                <a:solidFill>
                  <a:schemeClr val="tx1">
                    <a:lumMod val="75000"/>
                    <a:lumOff val="25000"/>
                  </a:schemeClr>
                </a:solidFill>
              </a:rPr>
              <a:t>bulunan</a:t>
            </a:r>
            <a:endParaRPr lang="en-US" sz="2000" dirty="0">
              <a:solidFill>
                <a:schemeClr val="tx1">
                  <a:lumMod val="75000"/>
                  <a:lumOff val="25000"/>
                </a:schemeClr>
              </a:solidFill>
            </a:endParaRPr>
          </a:p>
          <a:p>
            <a:pPr marL="342900" indent="-342900" algn="l">
              <a:buFont typeface="Arial"/>
              <a:buChar char="•"/>
            </a:pPr>
            <a:r>
              <a:rPr lang="en-US" sz="2000" dirty="0" err="1">
                <a:solidFill>
                  <a:schemeClr val="tx1">
                    <a:lumMod val="75000"/>
                    <a:lumOff val="25000"/>
                  </a:schemeClr>
                </a:solidFill>
              </a:rPr>
              <a:t>Kadınların</a:t>
            </a:r>
            <a:r>
              <a:rPr lang="en-US" sz="2000" dirty="0">
                <a:solidFill>
                  <a:schemeClr val="tx1">
                    <a:lumMod val="75000"/>
                    <a:lumOff val="25000"/>
                  </a:schemeClr>
                </a:solidFill>
              </a:rPr>
              <a:t>,</a:t>
            </a:r>
          </a:p>
          <a:p>
            <a:pPr marL="342900" indent="-342900" algn="l">
              <a:buFont typeface="Arial"/>
              <a:buChar char="•"/>
            </a:pPr>
            <a:r>
              <a:rPr lang="en-US" sz="2000" dirty="0" err="1">
                <a:solidFill>
                  <a:schemeClr val="tx1">
                    <a:lumMod val="75000"/>
                    <a:lumOff val="25000"/>
                  </a:schemeClr>
                </a:solidFill>
              </a:rPr>
              <a:t>Çocukların</a:t>
            </a:r>
            <a:r>
              <a:rPr lang="en-US" sz="2000" dirty="0">
                <a:solidFill>
                  <a:schemeClr val="tx1">
                    <a:lumMod val="75000"/>
                    <a:lumOff val="25000"/>
                  </a:schemeClr>
                </a:solidFill>
              </a:rPr>
              <a:t>,</a:t>
            </a:r>
          </a:p>
          <a:p>
            <a:pPr marL="342900" indent="-342900" algn="l">
              <a:buFont typeface="Arial"/>
              <a:buChar char="•"/>
            </a:pPr>
            <a:r>
              <a:rPr lang="en-US" sz="2000" dirty="0" err="1">
                <a:solidFill>
                  <a:schemeClr val="tx1">
                    <a:lumMod val="75000"/>
                    <a:lumOff val="25000"/>
                  </a:schemeClr>
                </a:solidFill>
              </a:rPr>
              <a:t>Aile</a:t>
            </a:r>
            <a:r>
              <a:rPr lang="en-US" sz="2000" dirty="0">
                <a:solidFill>
                  <a:schemeClr val="tx1">
                    <a:lumMod val="75000"/>
                    <a:lumOff val="25000"/>
                  </a:schemeClr>
                </a:solidFill>
              </a:rPr>
              <a:t> </a:t>
            </a:r>
            <a:r>
              <a:rPr lang="en-US" sz="2000" dirty="0" err="1">
                <a:solidFill>
                  <a:schemeClr val="tx1">
                    <a:lumMod val="75000"/>
                    <a:lumOff val="25000"/>
                  </a:schemeClr>
                </a:solidFill>
              </a:rPr>
              <a:t>bireylerinin</a:t>
            </a:r>
            <a:endParaRPr lang="en-US" sz="2000" dirty="0">
              <a:solidFill>
                <a:schemeClr val="tx1">
                  <a:lumMod val="75000"/>
                  <a:lumOff val="25000"/>
                </a:schemeClr>
              </a:solidFill>
            </a:endParaRPr>
          </a:p>
          <a:p>
            <a:pPr marL="342900" indent="-342900" algn="l">
              <a:buFont typeface="Arial"/>
              <a:buChar char="•"/>
            </a:pPr>
            <a:r>
              <a:rPr lang="en-US" sz="2000" dirty="0" err="1">
                <a:solidFill>
                  <a:schemeClr val="tx1">
                    <a:lumMod val="75000"/>
                    <a:lumOff val="25000"/>
                  </a:schemeClr>
                </a:solidFill>
              </a:rPr>
              <a:t>ve</a:t>
            </a:r>
            <a:r>
              <a:rPr lang="en-US" sz="2000" dirty="0">
                <a:solidFill>
                  <a:schemeClr val="tx1">
                    <a:lumMod val="75000"/>
                    <a:lumOff val="25000"/>
                  </a:schemeClr>
                </a:solidFill>
              </a:rPr>
              <a:t> </a:t>
            </a:r>
            <a:r>
              <a:rPr lang="en-US" sz="2000" dirty="0" err="1">
                <a:solidFill>
                  <a:schemeClr val="tx1">
                    <a:lumMod val="75000"/>
                    <a:lumOff val="25000"/>
                  </a:schemeClr>
                </a:solidFill>
              </a:rPr>
              <a:t>tek</a:t>
            </a:r>
            <a:r>
              <a:rPr lang="en-US" sz="2000" dirty="0">
                <a:solidFill>
                  <a:schemeClr val="tx1">
                    <a:lumMod val="75000"/>
                    <a:lumOff val="25000"/>
                  </a:schemeClr>
                </a:solidFill>
              </a:rPr>
              <a:t> </a:t>
            </a:r>
            <a:r>
              <a:rPr lang="en-US" sz="2000" dirty="0" err="1">
                <a:solidFill>
                  <a:schemeClr val="tx1">
                    <a:lumMod val="75000"/>
                    <a:lumOff val="25000"/>
                  </a:schemeClr>
                </a:solidFill>
              </a:rPr>
              <a:t>taraflı</a:t>
            </a:r>
            <a:r>
              <a:rPr lang="en-US" sz="2000" dirty="0">
                <a:solidFill>
                  <a:schemeClr val="tx1">
                    <a:lumMod val="75000"/>
                    <a:lumOff val="25000"/>
                  </a:schemeClr>
                </a:solidFill>
              </a:rPr>
              <a:t> </a:t>
            </a:r>
            <a:r>
              <a:rPr lang="en-US" sz="2000" dirty="0" err="1">
                <a:solidFill>
                  <a:schemeClr val="tx1">
                    <a:lumMod val="75000"/>
                    <a:lumOff val="25000"/>
                  </a:schemeClr>
                </a:solidFill>
              </a:rPr>
              <a:t>ısrarlı</a:t>
            </a:r>
            <a:r>
              <a:rPr lang="en-US" sz="2000" dirty="0">
                <a:solidFill>
                  <a:schemeClr val="tx1">
                    <a:lumMod val="75000"/>
                    <a:lumOff val="25000"/>
                  </a:schemeClr>
                </a:solidFill>
              </a:rPr>
              <a:t> </a:t>
            </a:r>
            <a:r>
              <a:rPr lang="en-US" sz="2000" dirty="0" err="1">
                <a:solidFill>
                  <a:schemeClr val="tx1">
                    <a:lumMod val="75000"/>
                    <a:lumOff val="25000"/>
                  </a:schemeClr>
                </a:solidFill>
              </a:rPr>
              <a:t>takip</a:t>
            </a:r>
            <a:r>
              <a:rPr lang="en-US" sz="2000" dirty="0">
                <a:solidFill>
                  <a:schemeClr val="tx1">
                    <a:lumMod val="75000"/>
                    <a:lumOff val="25000"/>
                  </a:schemeClr>
                </a:solidFill>
              </a:rPr>
              <a:t> </a:t>
            </a:r>
            <a:r>
              <a:rPr lang="en-US" sz="2000" dirty="0" err="1">
                <a:solidFill>
                  <a:schemeClr val="tx1">
                    <a:lumMod val="75000"/>
                    <a:lumOff val="25000"/>
                  </a:schemeClr>
                </a:solidFill>
              </a:rPr>
              <a:t>mağduru</a:t>
            </a:r>
            <a:r>
              <a:rPr lang="en-US" sz="2000" dirty="0">
                <a:solidFill>
                  <a:schemeClr val="tx1">
                    <a:lumMod val="75000"/>
                    <a:lumOff val="25000"/>
                  </a:schemeClr>
                </a:solidFill>
              </a:rPr>
              <a:t> </a:t>
            </a:r>
            <a:r>
              <a:rPr lang="en-US" sz="2000" dirty="0" err="1">
                <a:solidFill>
                  <a:schemeClr val="tx1">
                    <a:lumMod val="75000"/>
                    <a:lumOff val="25000"/>
                  </a:schemeClr>
                </a:solidFill>
              </a:rPr>
              <a:t>olan</a:t>
            </a:r>
            <a:r>
              <a:rPr lang="en-US" sz="2000" dirty="0">
                <a:solidFill>
                  <a:schemeClr val="tx1">
                    <a:lumMod val="75000"/>
                    <a:lumOff val="25000"/>
                  </a:schemeClr>
                </a:solidFill>
              </a:rPr>
              <a:t> </a:t>
            </a:r>
            <a:r>
              <a:rPr lang="en-US" sz="2000" dirty="0" err="1">
                <a:solidFill>
                  <a:schemeClr val="tx1">
                    <a:lumMod val="75000"/>
                    <a:lumOff val="25000"/>
                  </a:schemeClr>
                </a:solidFill>
              </a:rPr>
              <a:t>kişilerin</a:t>
            </a:r>
            <a:endParaRPr lang="en-US" sz="2000" dirty="0">
              <a:solidFill>
                <a:schemeClr val="tx1">
                  <a:lumMod val="75000"/>
                  <a:lumOff val="25000"/>
                </a:schemeClr>
              </a:solidFill>
            </a:endParaRPr>
          </a:p>
          <a:p>
            <a:pPr algn="l"/>
            <a:r>
              <a:rPr lang="en-US" sz="2000" dirty="0" err="1">
                <a:solidFill>
                  <a:schemeClr val="tx1">
                    <a:lumMod val="75000"/>
                    <a:lumOff val="25000"/>
                  </a:schemeClr>
                </a:solidFill>
              </a:rPr>
              <a:t>koruması</a:t>
            </a:r>
            <a:r>
              <a:rPr lang="en-US" sz="2000" dirty="0">
                <a:solidFill>
                  <a:schemeClr val="tx1">
                    <a:lumMod val="75000"/>
                    <a:lumOff val="25000"/>
                  </a:schemeClr>
                </a:solidFill>
              </a:rPr>
              <a:t> </a:t>
            </a:r>
            <a:r>
              <a:rPr lang="en-US" sz="2000" dirty="0" err="1">
                <a:solidFill>
                  <a:schemeClr val="tx1">
                    <a:lumMod val="75000"/>
                    <a:lumOff val="25000"/>
                  </a:schemeClr>
                </a:solidFill>
              </a:rPr>
              <a:t>ve</a:t>
            </a:r>
            <a:r>
              <a:rPr lang="en-US" sz="2000" dirty="0">
                <a:solidFill>
                  <a:schemeClr val="tx1">
                    <a:lumMod val="75000"/>
                    <a:lumOff val="25000"/>
                  </a:schemeClr>
                </a:solidFill>
              </a:rPr>
              <a:t> </a:t>
            </a:r>
            <a:r>
              <a:rPr lang="en-US" sz="2000" dirty="0" err="1">
                <a:solidFill>
                  <a:schemeClr val="tx1">
                    <a:lumMod val="75000"/>
                    <a:lumOff val="25000"/>
                  </a:schemeClr>
                </a:solidFill>
              </a:rPr>
              <a:t>bu</a:t>
            </a:r>
            <a:r>
              <a:rPr lang="en-US" sz="2000" dirty="0">
                <a:solidFill>
                  <a:schemeClr val="tx1">
                    <a:lumMod val="75000"/>
                    <a:lumOff val="25000"/>
                  </a:schemeClr>
                </a:solidFill>
              </a:rPr>
              <a:t> </a:t>
            </a:r>
            <a:r>
              <a:rPr lang="en-US" sz="2000" dirty="0" err="1">
                <a:solidFill>
                  <a:schemeClr val="tx1">
                    <a:lumMod val="75000"/>
                    <a:lumOff val="25000"/>
                  </a:schemeClr>
                </a:solidFill>
              </a:rPr>
              <a:t>kişilere</a:t>
            </a:r>
            <a:r>
              <a:rPr lang="en-US" sz="2000" dirty="0">
                <a:solidFill>
                  <a:schemeClr val="tx1">
                    <a:lumMod val="75000"/>
                    <a:lumOff val="25000"/>
                  </a:schemeClr>
                </a:solidFill>
              </a:rPr>
              <a:t> </a:t>
            </a:r>
            <a:r>
              <a:rPr lang="en-US" sz="2000" dirty="0" err="1">
                <a:solidFill>
                  <a:schemeClr val="tx1">
                    <a:lumMod val="75000"/>
                    <a:lumOff val="25000"/>
                  </a:schemeClr>
                </a:solidFill>
              </a:rPr>
              <a:t>yönelik</a:t>
            </a:r>
            <a:r>
              <a:rPr lang="en-US" sz="2000" dirty="0">
                <a:solidFill>
                  <a:schemeClr val="tx1">
                    <a:lumMod val="75000"/>
                    <a:lumOff val="25000"/>
                  </a:schemeClr>
                </a:solidFill>
              </a:rPr>
              <a:t> </a:t>
            </a:r>
            <a:r>
              <a:rPr lang="en-US" sz="2000" dirty="0" err="1">
                <a:solidFill>
                  <a:schemeClr val="tx1">
                    <a:lumMod val="75000"/>
                    <a:lumOff val="25000"/>
                  </a:schemeClr>
                </a:solidFill>
              </a:rPr>
              <a:t>şiddetin</a:t>
            </a:r>
            <a:r>
              <a:rPr lang="en-US" sz="2000" dirty="0">
                <a:solidFill>
                  <a:schemeClr val="tx1">
                    <a:lumMod val="75000"/>
                    <a:lumOff val="25000"/>
                  </a:schemeClr>
                </a:solidFill>
              </a:rPr>
              <a:t> </a:t>
            </a:r>
            <a:r>
              <a:rPr lang="en-US" sz="2000" dirty="0" err="1">
                <a:solidFill>
                  <a:schemeClr val="tx1">
                    <a:lumMod val="75000"/>
                    <a:lumOff val="25000"/>
                  </a:schemeClr>
                </a:solidFill>
              </a:rPr>
              <a:t>önlenmesi</a:t>
            </a:r>
            <a:r>
              <a:rPr lang="en-US" sz="2000" dirty="0">
                <a:solidFill>
                  <a:schemeClr val="tx1">
                    <a:lumMod val="75000"/>
                    <a:lumOff val="25000"/>
                  </a:schemeClr>
                </a:solidFill>
              </a:rPr>
              <a:t> </a:t>
            </a:r>
            <a:r>
              <a:rPr lang="en-US" sz="2000" dirty="0" err="1">
                <a:solidFill>
                  <a:schemeClr val="tx1">
                    <a:lumMod val="75000"/>
                    <a:lumOff val="25000"/>
                  </a:schemeClr>
                </a:solidFill>
              </a:rPr>
              <a:t>amacıyla</a:t>
            </a:r>
            <a:r>
              <a:rPr lang="en-US" sz="2000" dirty="0">
                <a:solidFill>
                  <a:schemeClr val="tx1">
                    <a:lumMod val="75000"/>
                    <a:lumOff val="25000"/>
                  </a:schemeClr>
                </a:solidFill>
              </a:rPr>
              <a:t> </a:t>
            </a:r>
            <a:r>
              <a:rPr lang="en-US" sz="2000" dirty="0" err="1">
                <a:solidFill>
                  <a:schemeClr val="tx1">
                    <a:lumMod val="75000"/>
                    <a:lumOff val="25000"/>
                  </a:schemeClr>
                </a:solidFill>
              </a:rPr>
              <a:t>alınacak</a:t>
            </a:r>
            <a:r>
              <a:rPr lang="en-US" sz="2000" dirty="0">
                <a:solidFill>
                  <a:schemeClr val="tx1">
                    <a:lumMod val="75000"/>
                    <a:lumOff val="25000"/>
                  </a:schemeClr>
                </a:solidFill>
              </a:rPr>
              <a:t> </a:t>
            </a:r>
            <a:r>
              <a:rPr lang="en-US" sz="2000" dirty="0" err="1">
                <a:solidFill>
                  <a:schemeClr val="tx1">
                    <a:lumMod val="75000"/>
                    <a:lumOff val="25000"/>
                  </a:schemeClr>
                </a:solidFill>
              </a:rPr>
              <a:t>tedbirlere</a:t>
            </a:r>
            <a:r>
              <a:rPr lang="en-US" sz="2000" dirty="0">
                <a:solidFill>
                  <a:schemeClr val="tx1">
                    <a:lumMod val="75000"/>
                    <a:lumOff val="25000"/>
                  </a:schemeClr>
                </a:solidFill>
              </a:rPr>
              <a:t> </a:t>
            </a:r>
            <a:r>
              <a:rPr lang="en-US" sz="2000" dirty="0" err="1">
                <a:solidFill>
                  <a:schemeClr val="tx1">
                    <a:lumMod val="75000"/>
                    <a:lumOff val="25000"/>
                  </a:schemeClr>
                </a:solidFill>
              </a:rPr>
              <a:t>ilişkin</a:t>
            </a:r>
            <a:r>
              <a:rPr lang="en-US" sz="2000" dirty="0">
                <a:solidFill>
                  <a:schemeClr val="tx1">
                    <a:lumMod val="75000"/>
                    <a:lumOff val="25000"/>
                  </a:schemeClr>
                </a:solidFill>
              </a:rPr>
              <a:t> </a:t>
            </a:r>
            <a:r>
              <a:rPr lang="en-US" sz="2000" dirty="0" err="1">
                <a:solidFill>
                  <a:schemeClr val="tx1">
                    <a:lumMod val="75000"/>
                    <a:lumOff val="25000"/>
                  </a:schemeClr>
                </a:solidFill>
              </a:rPr>
              <a:t>usul</a:t>
            </a:r>
            <a:r>
              <a:rPr lang="en-US" sz="2000" dirty="0">
                <a:solidFill>
                  <a:schemeClr val="tx1">
                    <a:lumMod val="75000"/>
                    <a:lumOff val="25000"/>
                  </a:schemeClr>
                </a:solidFill>
              </a:rPr>
              <a:t> </a:t>
            </a:r>
            <a:r>
              <a:rPr lang="en-US" sz="2000" dirty="0" err="1">
                <a:solidFill>
                  <a:schemeClr val="tx1">
                    <a:lumMod val="75000"/>
                    <a:lumOff val="25000"/>
                  </a:schemeClr>
                </a:solidFill>
              </a:rPr>
              <a:t>ve</a:t>
            </a:r>
            <a:r>
              <a:rPr lang="en-US" sz="2000" dirty="0">
                <a:solidFill>
                  <a:schemeClr val="tx1">
                    <a:lumMod val="75000"/>
                    <a:lumOff val="25000"/>
                  </a:schemeClr>
                </a:solidFill>
              </a:rPr>
              <a:t> </a:t>
            </a:r>
            <a:r>
              <a:rPr lang="en-US" sz="2000" dirty="0" err="1">
                <a:solidFill>
                  <a:schemeClr val="tx1">
                    <a:lumMod val="75000"/>
                    <a:lumOff val="25000"/>
                  </a:schemeClr>
                </a:solidFill>
              </a:rPr>
              <a:t>esasları</a:t>
            </a:r>
            <a:r>
              <a:rPr lang="en-US" sz="2000" dirty="0">
                <a:solidFill>
                  <a:schemeClr val="tx1">
                    <a:lumMod val="75000"/>
                    <a:lumOff val="25000"/>
                  </a:schemeClr>
                </a:solidFill>
              </a:rPr>
              <a:t> </a:t>
            </a:r>
            <a:r>
              <a:rPr lang="en-US" sz="2000" dirty="0" err="1">
                <a:solidFill>
                  <a:schemeClr val="tx1">
                    <a:lumMod val="75000"/>
                    <a:lumOff val="25000"/>
                  </a:schemeClr>
                </a:solidFill>
              </a:rPr>
              <a:t>düzenlemektir</a:t>
            </a:r>
            <a:r>
              <a:rPr lang="en-US" sz="2000" dirty="0">
                <a:solidFill>
                  <a:schemeClr val="tx1">
                    <a:lumMod val="75000"/>
                    <a:lumOff val="25000"/>
                  </a:schemeClr>
                </a:solidFill>
              </a:rPr>
              <a:t>. </a:t>
            </a:r>
          </a:p>
        </p:txBody>
      </p:sp>
      <p:pic>
        <p:nvPicPr>
          <p:cNvPr id="4" name="Picture 3" descr="940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807" y="1416536"/>
            <a:ext cx="3101730" cy="1435129"/>
          </a:xfrm>
          <a:prstGeom prst="rect">
            <a:avLst/>
          </a:prstGeom>
        </p:spPr>
      </p:pic>
      <p:pic>
        <p:nvPicPr>
          <p:cNvPr id="6" name="Picture 5" descr="Screen Shot 2016-10-03 at 14.51.4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807" y="2978662"/>
            <a:ext cx="2117808" cy="2859664"/>
          </a:xfrm>
          <a:prstGeom prst="rect">
            <a:avLst/>
          </a:prstGeom>
        </p:spPr>
      </p:pic>
    </p:spTree>
    <p:extLst>
      <p:ext uri="{BB962C8B-B14F-4D97-AF65-F5344CB8AC3E}">
        <p14:creationId xmlns:p14="http://schemas.microsoft.com/office/powerpoint/2010/main" val="217944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2"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0A59AB"/>
                </a:solidFill>
              </a:rPr>
              <a:t>Kadına</a:t>
            </a:r>
            <a:r>
              <a:rPr lang="en-US" sz="2600" b="1" dirty="0" smtClean="0">
                <a:solidFill>
                  <a:srgbClr val="0A59AB"/>
                </a:solidFill>
              </a:rPr>
              <a:t> </a:t>
            </a:r>
            <a:r>
              <a:rPr lang="en-US" sz="2600" b="1" dirty="0" err="1" smtClean="0">
                <a:solidFill>
                  <a:srgbClr val="0A59AB"/>
                </a:solidFill>
              </a:rPr>
              <a:t>Yönelik</a:t>
            </a:r>
            <a:r>
              <a:rPr lang="en-US" sz="2600" b="1" dirty="0" smtClean="0">
                <a:solidFill>
                  <a:srgbClr val="0A59AB"/>
                </a:solidFill>
              </a:rPr>
              <a:t> </a:t>
            </a:r>
            <a:r>
              <a:rPr lang="en-US" sz="2600" b="1" dirty="0" err="1" smtClean="0">
                <a:solidFill>
                  <a:srgbClr val="0A59AB"/>
                </a:solidFill>
              </a:rPr>
              <a:t>Şiddet</a:t>
            </a:r>
            <a:endParaRPr lang="en-US" sz="2600" b="1" dirty="0">
              <a:solidFill>
                <a:srgbClr val="0A59AB"/>
              </a:solidFill>
            </a:endParaRPr>
          </a:p>
        </p:txBody>
      </p:sp>
      <p:sp>
        <p:nvSpPr>
          <p:cNvPr id="8" name="Subtitle 2"/>
          <p:cNvSpPr txBox="1">
            <a:spLocks/>
          </p:cNvSpPr>
          <p:nvPr/>
        </p:nvSpPr>
        <p:spPr>
          <a:xfrm>
            <a:off x="390731" y="2195466"/>
            <a:ext cx="4009907" cy="174805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tr-TR" sz="1800" dirty="0" smtClean="0">
              <a:solidFill>
                <a:schemeClr val="tx1">
                  <a:lumMod val="75000"/>
                  <a:lumOff val="25000"/>
                </a:schemeClr>
              </a:solidFill>
            </a:endParaRPr>
          </a:p>
          <a:p>
            <a:pPr marL="285750" indent="-285750" algn="l">
              <a:buFont typeface="Arial"/>
              <a:buChar char="•"/>
            </a:pPr>
            <a:r>
              <a:rPr lang="tr-TR" sz="1800" dirty="0" smtClean="0">
                <a:solidFill>
                  <a:schemeClr val="tx1">
                    <a:lumMod val="75000"/>
                    <a:lumOff val="25000"/>
                  </a:schemeClr>
                </a:solidFill>
              </a:rPr>
              <a:t>Kamusal </a:t>
            </a:r>
            <a:r>
              <a:rPr lang="tr-TR" sz="1800" dirty="0">
                <a:solidFill>
                  <a:schemeClr val="tx1">
                    <a:lumMod val="75000"/>
                    <a:lumOff val="25000"/>
                  </a:schemeClr>
                </a:solidFill>
              </a:rPr>
              <a:t>veya özel alanda gerçekleşen, kadınların fiziksel, cinsel, duygusal zarar görmesiyle sonuçlanan </a:t>
            </a:r>
            <a:endParaRPr lang="tr-TR" sz="1800" dirty="0" smtClean="0">
              <a:solidFill>
                <a:schemeClr val="tx1">
                  <a:lumMod val="75000"/>
                  <a:lumOff val="25000"/>
                </a:schemeClr>
              </a:solidFill>
            </a:endParaRPr>
          </a:p>
          <a:p>
            <a:pPr marL="285750" indent="-285750" algn="l">
              <a:buFont typeface="Arial"/>
              <a:buChar char="•"/>
            </a:pPr>
            <a:endParaRPr lang="tr-TR" sz="1800" dirty="0">
              <a:solidFill>
                <a:schemeClr val="tx1">
                  <a:lumMod val="75000"/>
                  <a:lumOff val="25000"/>
                </a:schemeClr>
              </a:solidFill>
            </a:endParaRPr>
          </a:p>
          <a:p>
            <a:pPr marL="285750" indent="-285750" algn="l">
              <a:buFont typeface="Arial"/>
              <a:buChar char="•"/>
            </a:pPr>
            <a:r>
              <a:rPr lang="tr-TR" sz="1800" dirty="0">
                <a:solidFill>
                  <a:schemeClr val="tx1">
                    <a:lumMod val="75000"/>
                    <a:lumOff val="25000"/>
                  </a:schemeClr>
                </a:solidFill>
              </a:rPr>
              <a:t>Ya da sonuçlanması olası, </a:t>
            </a:r>
            <a:r>
              <a:rPr lang="en-US" sz="1800" dirty="0">
                <a:solidFill>
                  <a:schemeClr val="tx1">
                    <a:lumMod val="75000"/>
                    <a:lumOff val="25000"/>
                  </a:schemeClr>
                </a:solidFill>
              </a:rPr>
              <a:t>h</a:t>
            </a:r>
            <a:r>
              <a:rPr lang="tr-TR" sz="1800" dirty="0">
                <a:solidFill>
                  <a:schemeClr val="tx1">
                    <a:lumMod val="75000"/>
                    <a:lumOff val="25000"/>
                  </a:schemeClr>
                </a:solidFill>
              </a:rPr>
              <a:t>er türlü̈ cinsiyet temelli şiddet eylemi veya bu eylemin yapılacağına ilişkin tehdit ya da zorlama ve keyfi olarak </a:t>
            </a:r>
            <a:r>
              <a:rPr lang="tr-TR" sz="1800" dirty="0" err="1">
                <a:solidFill>
                  <a:schemeClr val="tx1">
                    <a:lumMod val="75000"/>
                    <a:lumOff val="25000"/>
                  </a:schemeClr>
                </a:solidFill>
              </a:rPr>
              <a:t>özgürlüğün</a:t>
            </a:r>
            <a:r>
              <a:rPr lang="tr-TR" sz="1800" dirty="0">
                <a:solidFill>
                  <a:schemeClr val="tx1">
                    <a:lumMod val="75000"/>
                    <a:lumOff val="25000"/>
                  </a:schemeClr>
                </a:solidFill>
              </a:rPr>
              <a:t> kısıtlanmasıdır. </a:t>
            </a:r>
            <a:r>
              <a:rPr lang="tr-TR" sz="1800" i="1" dirty="0">
                <a:solidFill>
                  <a:schemeClr val="tx1">
                    <a:lumMod val="75000"/>
                    <a:lumOff val="25000"/>
                  </a:schemeClr>
                </a:solidFill>
              </a:rPr>
              <a:t>(Birleşmiş Milletler, Kadınlara Yönelik Şiddetin Önlenmesi Bildirgesi, 1993)</a:t>
            </a:r>
          </a:p>
        </p:txBody>
      </p:sp>
      <p:sp>
        <p:nvSpPr>
          <p:cNvPr id="9" name="Subtitle 2"/>
          <p:cNvSpPr txBox="1">
            <a:spLocks/>
          </p:cNvSpPr>
          <p:nvPr/>
        </p:nvSpPr>
        <p:spPr>
          <a:xfrm>
            <a:off x="4739671" y="2195466"/>
            <a:ext cx="4009907" cy="174805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l">
              <a:buFont typeface="Arial"/>
              <a:buChar char="•"/>
            </a:pPr>
            <a:endParaRPr lang="en-US" sz="1800" dirty="0" smtClean="0">
              <a:solidFill>
                <a:schemeClr val="tx1">
                  <a:lumMod val="75000"/>
                  <a:lumOff val="25000"/>
                </a:schemeClr>
              </a:solidFill>
            </a:endParaRPr>
          </a:p>
          <a:p>
            <a:pPr marL="342900" indent="-342900" algn="l">
              <a:buFont typeface="Arial"/>
              <a:buChar char="•"/>
            </a:pPr>
            <a:r>
              <a:rPr lang="en-US" sz="1800" dirty="0" smtClean="0">
                <a:solidFill>
                  <a:schemeClr val="tx1">
                    <a:lumMod val="75000"/>
                    <a:lumOff val="25000"/>
                  </a:schemeClr>
                </a:solidFill>
              </a:rPr>
              <a:t>B</a:t>
            </a:r>
            <a:r>
              <a:rPr lang="tr-TR" sz="1800" dirty="0" smtClean="0">
                <a:solidFill>
                  <a:schemeClr val="tx1">
                    <a:lumMod val="75000"/>
                    <a:lumOff val="25000"/>
                  </a:schemeClr>
                </a:solidFill>
              </a:rPr>
              <a:t>ir </a:t>
            </a:r>
            <a:r>
              <a:rPr lang="tr-TR" sz="1800" dirty="0">
                <a:solidFill>
                  <a:schemeClr val="tx1">
                    <a:lumMod val="75000"/>
                    <a:lumOff val="25000"/>
                  </a:schemeClr>
                </a:solidFill>
              </a:rPr>
              <a:t>insan hakları ihlali ve kadınlara yönelik ayrımcılığın bir biçimi olarak anlaşılmaktadır ve ister kamusal ister özel alanda meydana gelsin, kadınlara fiziksel, cinsel, psikolojik ve ekonomik zarar veya ıstırap veren veya verebilecek olan </a:t>
            </a:r>
            <a:r>
              <a:rPr lang="tr-TR" sz="1800" b="1" dirty="0">
                <a:solidFill>
                  <a:schemeClr val="tx1">
                    <a:lumMod val="75000"/>
                    <a:lumOff val="25000"/>
                  </a:schemeClr>
                </a:solidFill>
              </a:rPr>
              <a:t>toplumsal cinsiyete dayalı </a:t>
            </a:r>
            <a:r>
              <a:rPr lang="tr-TR" sz="1800" dirty="0">
                <a:solidFill>
                  <a:schemeClr val="tx1">
                    <a:lumMod val="75000"/>
                    <a:lumOff val="25000"/>
                  </a:schemeClr>
                </a:solidFill>
              </a:rPr>
              <a:t>her türlü eylem veya bu eylemlerle tehdit etme, zorlama veya keyfi olarak özgürlükten yoksun bırakma anlamına gelir.</a:t>
            </a:r>
          </a:p>
          <a:p>
            <a:pPr marL="342900" indent="-342900" algn="l">
              <a:buFont typeface="Arial"/>
              <a:buChar char="•"/>
            </a:pPr>
            <a:endParaRPr lang="tr-TR" sz="1800" dirty="0">
              <a:solidFill>
                <a:schemeClr val="tx1">
                  <a:lumMod val="75000"/>
                  <a:lumOff val="25000"/>
                </a:schemeClr>
              </a:solidFill>
            </a:endParaRPr>
          </a:p>
        </p:txBody>
      </p:sp>
      <p:pic>
        <p:nvPicPr>
          <p:cNvPr id="5" name="Picture 4" descr="toplumsal cinsiyet ve siddet_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191" y="1566986"/>
            <a:ext cx="1064886" cy="889652"/>
          </a:xfrm>
          <a:prstGeom prst="rect">
            <a:avLst/>
          </a:prstGeom>
        </p:spPr>
      </p:pic>
      <p:pic>
        <p:nvPicPr>
          <p:cNvPr id="10" name="Picture 9" descr="toplumsal cinsiyet ve siddet_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671" y="1664148"/>
            <a:ext cx="1032295" cy="695328"/>
          </a:xfrm>
          <a:prstGeom prst="rect">
            <a:avLst/>
          </a:prstGeom>
        </p:spPr>
      </p:pic>
    </p:spTree>
    <p:extLst>
      <p:ext uri="{BB962C8B-B14F-4D97-AF65-F5344CB8AC3E}">
        <p14:creationId xmlns:p14="http://schemas.microsoft.com/office/powerpoint/2010/main" val="1577191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2"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0A59AB"/>
                </a:solidFill>
              </a:rPr>
              <a:t>6284 – </a:t>
            </a:r>
            <a:r>
              <a:rPr lang="en-US" sz="2600" b="1" dirty="0" err="1" smtClean="0">
                <a:solidFill>
                  <a:srgbClr val="0A59AB"/>
                </a:solidFill>
              </a:rPr>
              <a:t>Şiddetin</a:t>
            </a:r>
            <a:r>
              <a:rPr lang="en-US" sz="2600" b="1" dirty="0" smtClean="0">
                <a:solidFill>
                  <a:srgbClr val="0A59AB"/>
                </a:solidFill>
              </a:rPr>
              <a:t> </a:t>
            </a:r>
            <a:r>
              <a:rPr lang="en-US" sz="2600" b="1" dirty="0" err="1" smtClean="0">
                <a:solidFill>
                  <a:srgbClr val="0A59AB"/>
                </a:solidFill>
              </a:rPr>
              <a:t>Tanımı</a:t>
            </a:r>
            <a:endParaRPr lang="en-US" sz="2600" b="1" dirty="0">
              <a:solidFill>
                <a:srgbClr val="0A59AB"/>
              </a:solidFill>
            </a:endParaRPr>
          </a:p>
        </p:txBody>
      </p:sp>
      <p:sp>
        <p:nvSpPr>
          <p:cNvPr id="11" name="Subtitle 2"/>
          <p:cNvSpPr>
            <a:spLocks noGrp="1"/>
          </p:cNvSpPr>
          <p:nvPr>
            <p:ph type="subTitle" idx="1"/>
          </p:nvPr>
        </p:nvSpPr>
        <p:spPr>
          <a:xfrm>
            <a:off x="3683000" y="1709615"/>
            <a:ext cx="4909820" cy="2683281"/>
          </a:xfrm>
        </p:spPr>
        <p:txBody>
          <a:bodyPr>
            <a:noAutofit/>
          </a:bodyPr>
          <a:lstStyle/>
          <a:p>
            <a:pPr algn="l"/>
            <a:r>
              <a:rPr lang="en-US" sz="2000" b="1" dirty="0" smtClean="0">
                <a:solidFill>
                  <a:srgbClr val="0E74C2"/>
                </a:solidFill>
                <a:hlinkClick r:id="rId4"/>
              </a:rPr>
              <a:t>6284 </a:t>
            </a:r>
            <a:r>
              <a:rPr lang="en-US" sz="2000" b="1" dirty="0">
                <a:solidFill>
                  <a:srgbClr val="0E74C2"/>
                </a:solidFill>
                <a:hlinkClick r:id="rId4"/>
              </a:rPr>
              <a:t>sayılı Ailenin Korunması ve Kadına Yönelik Şiddetin Önlenmesine Dair </a:t>
            </a:r>
            <a:r>
              <a:rPr lang="en-US" sz="2000" b="1" dirty="0" err="1">
                <a:solidFill>
                  <a:srgbClr val="0E74C2"/>
                </a:solidFill>
                <a:hlinkClick r:id="rId4"/>
              </a:rPr>
              <a:t>Yasa</a:t>
            </a:r>
            <a:r>
              <a:rPr lang="en-US" sz="2000" b="1" dirty="0" err="1">
                <a:solidFill>
                  <a:schemeClr val="tx1">
                    <a:lumMod val="75000"/>
                    <a:lumOff val="25000"/>
                  </a:schemeClr>
                </a:solidFill>
              </a:rPr>
              <a:t>’ya</a:t>
            </a:r>
            <a:r>
              <a:rPr lang="en-US" sz="2000" b="1" dirty="0">
                <a:solidFill>
                  <a:srgbClr val="0E74C2"/>
                </a:solidFill>
              </a:rPr>
              <a:t> </a:t>
            </a:r>
            <a:r>
              <a:rPr lang="en-US" sz="2000" b="1" dirty="0" err="1">
                <a:solidFill>
                  <a:schemeClr val="tx1">
                    <a:lumMod val="75000"/>
                    <a:lumOff val="25000"/>
                  </a:schemeClr>
                </a:solidFill>
              </a:rPr>
              <a:t>Göre</a:t>
            </a:r>
            <a:r>
              <a:rPr lang="en-US" sz="2000" b="1" dirty="0">
                <a:solidFill>
                  <a:schemeClr val="tx1">
                    <a:lumMod val="75000"/>
                    <a:lumOff val="25000"/>
                  </a:schemeClr>
                </a:solidFill>
              </a:rPr>
              <a:t> </a:t>
            </a:r>
            <a:r>
              <a:rPr lang="en-US" sz="2000" b="1" dirty="0" err="1">
                <a:solidFill>
                  <a:schemeClr val="tx1">
                    <a:lumMod val="75000"/>
                    <a:lumOff val="25000"/>
                  </a:schemeClr>
                </a:solidFill>
              </a:rPr>
              <a:t>Şiddetin</a:t>
            </a:r>
            <a:r>
              <a:rPr lang="en-US" sz="2000" b="1" dirty="0">
                <a:solidFill>
                  <a:schemeClr val="tx1">
                    <a:lumMod val="75000"/>
                    <a:lumOff val="25000"/>
                  </a:schemeClr>
                </a:solidFill>
              </a:rPr>
              <a:t> </a:t>
            </a:r>
            <a:r>
              <a:rPr lang="en-US" sz="2000" b="1" dirty="0" err="1">
                <a:solidFill>
                  <a:schemeClr val="tx1">
                    <a:lumMod val="75000"/>
                    <a:lumOff val="25000"/>
                  </a:schemeClr>
                </a:solidFill>
              </a:rPr>
              <a:t>Tanımı</a:t>
            </a:r>
            <a:r>
              <a:rPr lang="en-US" sz="2000" b="1" dirty="0" smtClean="0">
                <a:solidFill>
                  <a:schemeClr val="tx1">
                    <a:lumMod val="75000"/>
                    <a:lumOff val="25000"/>
                  </a:schemeClr>
                </a:solidFill>
              </a:rPr>
              <a:t>:</a:t>
            </a:r>
          </a:p>
          <a:p>
            <a:pPr algn="l"/>
            <a:endParaRPr lang="en-US" sz="2000" b="1" dirty="0">
              <a:solidFill>
                <a:schemeClr val="tx1">
                  <a:lumMod val="75000"/>
                  <a:lumOff val="25000"/>
                </a:schemeClr>
              </a:solidFill>
            </a:endParaRPr>
          </a:p>
          <a:p>
            <a:pPr algn="l"/>
            <a:r>
              <a:rPr lang="en-US" sz="2000" dirty="0" err="1">
                <a:solidFill>
                  <a:schemeClr val="tx1">
                    <a:lumMod val="75000"/>
                    <a:lumOff val="25000"/>
                  </a:schemeClr>
                </a:solidFill>
              </a:rPr>
              <a:t>Kişinin</a:t>
            </a:r>
            <a:r>
              <a:rPr lang="en-US" sz="2000" dirty="0">
                <a:solidFill>
                  <a:schemeClr val="tx1">
                    <a:lumMod val="75000"/>
                    <a:lumOff val="25000"/>
                  </a:schemeClr>
                </a:solidFill>
              </a:rPr>
              <a:t>, </a:t>
            </a:r>
            <a:r>
              <a:rPr lang="en-US" sz="2000" dirty="0" err="1">
                <a:solidFill>
                  <a:schemeClr val="tx1">
                    <a:lumMod val="75000"/>
                    <a:lumOff val="25000"/>
                  </a:schemeClr>
                </a:solidFill>
              </a:rPr>
              <a:t>fiziksel</a:t>
            </a:r>
            <a:r>
              <a:rPr lang="en-US" sz="2000" dirty="0">
                <a:solidFill>
                  <a:schemeClr val="tx1">
                    <a:lumMod val="75000"/>
                    <a:lumOff val="25000"/>
                  </a:schemeClr>
                </a:solidFill>
              </a:rPr>
              <a:t>, </a:t>
            </a:r>
            <a:r>
              <a:rPr lang="en-US" sz="2000" dirty="0" err="1">
                <a:solidFill>
                  <a:schemeClr val="tx1">
                    <a:lumMod val="75000"/>
                    <a:lumOff val="25000"/>
                  </a:schemeClr>
                </a:solidFill>
              </a:rPr>
              <a:t>cinsel</a:t>
            </a:r>
            <a:r>
              <a:rPr lang="en-US" sz="2000" dirty="0">
                <a:solidFill>
                  <a:schemeClr val="tx1">
                    <a:lumMod val="75000"/>
                    <a:lumOff val="25000"/>
                  </a:schemeClr>
                </a:solidFill>
              </a:rPr>
              <a:t>, </a:t>
            </a:r>
            <a:r>
              <a:rPr lang="en-US" sz="2000" dirty="0" err="1">
                <a:solidFill>
                  <a:schemeClr val="tx1">
                    <a:lumMod val="75000"/>
                    <a:lumOff val="25000"/>
                  </a:schemeClr>
                </a:solidFill>
              </a:rPr>
              <a:t>psikolojik</a:t>
            </a:r>
            <a:r>
              <a:rPr lang="en-US" sz="2000" dirty="0">
                <a:solidFill>
                  <a:schemeClr val="tx1">
                    <a:lumMod val="75000"/>
                    <a:lumOff val="25000"/>
                  </a:schemeClr>
                </a:solidFill>
              </a:rPr>
              <a:t> </a:t>
            </a:r>
            <a:r>
              <a:rPr lang="en-US" sz="2000" dirty="0" err="1">
                <a:solidFill>
                  <a:schemeClr val="tx1">
                    <a:lumMod val="75000"/>
                    <a:lumOff val="25000"/>
                  </a:schemeClr>
                </a:solidFill>
              </a:rPr>
              <a:t>veya</a:t>
            </a:r>
            <a:r>
              <a:rPr lang="en-US" sz="2000" dirty="0">
                <a:solidFill>
                  <a:schemeClr val="tx1">
                    <a:lumMod val="75000"/>
                    <a:lumOff val="25000"/>
                  </a:schemeClr>
                </a:solidFill>
              </a:rPr>
              <a:t> </a:t>
            </a:r>
            <a:r>
              <a:rPr lang="en-US" sz="2000" dirty="0" err="1">
                <a:solidFill>
                  <a:schemeClr val="tx1">
                    <a:lumMod val="75000"/>
                    <a:lumOff val="25000"/>
                  </a:schemeClr>
                </a:solidFill>
              </a:rPr>
              <a:t>ekonomik</a:t>
            </a:r>
            <a:r>
              <a:rPr lang="en-US" sz="2000" dirty="0">
                <a:solidFill>
                  <a:schemeClr val="tx1">
                    <a:lumMod val="75000"/>
                    <a:lumOff val="25000"/>
                  </a:schemeClr>
                </a:solidFill>
              </a:rPr>
              <a:t> </a:t>
            </a:r>
            <a:r>
              <a:rPr lang="en-US" sz="2000" dirty="0" err="1">
                <a:solidFill>
                  <a:schemeClr val="tx1">
                    <a:lumMod val="75000"/>
                    <a:lumOff val="25000"/>
                  </a:schemeClr>
                </a:solidFill>
              </a:rPr>
              <a:t>açıdan</a:t>
            </a:r>
            <a:r>
              <a:rPr lang="en-US" sz="2000" dirty="0">
                <a:solidFill>
                  <a:schemeClr val="tx1">
                    <a:lumMod val="75000"/>
                    <a:lumOff val="25000"/>
                  </a:schemeClr>
                </a:solidFill>
              </a:rPr>
              <a:t> </a:t>
            </a:r>
            <a:r>
              <a:rPr lang="en-US" sz="2000" dirty="0" err="1">
                <a:solidFill>
                  <a:schemeClr val="tx1">
                    <a:lumMod val="75000"/>
                    <a:lumOff val="25000"/>
                  </a:schemeClr>
                </a:solidFill>
              </a:rPr>
              <a:t>zarar</a:t>
            </a:r>
            <a:r>
              <a:rPr lang="en-US" sz="2000" dirty="0">
                <a:solidFill>
                  <a:schemeClr val="tx1">
                    <a:lumMod val="75000"/>
                    <a:lumOff val="25000"/>
                  </a:schemeClr>
                </a:solidFill>
              </a:rPr>
              <a:t> </a:t>
            </a:r>
            <a:r>
              <a:rPr lang="en-US" sz="2000" dirty="0" err="1">
                <a:solidFill>
                  <a:schemeClr val="tx1">
                    <a:lumMod val="75000"/>
                    <a:lumOff val="25000"/>
                  </a:schemeClr>
                </a:solidFill>
              </a:rPr>
              <a:t>görmesiyle</a:t>
            </a:r>
            <a:r>
              <a:rPr lang="en-US" sz="2000" dirty="0">
                <a:solidFill>
                  <a:schemeClr val="tx1">
                    <a:lumMod val="75000"/>
                    <a:lumOff val="25000"/>
                  </a:schemeClr>
                </a:solidFill>
              </a:rPr>
              <a:t> </a:t>
            </a:r>
            <a:r>
              <a:rPr lang="en-US" sz="2000" dirty="0" err="1">
                <a:solidFill>
                  <a:schemeClr val="tx1">
                    <a:lumMod val="75000"/>
                    <a:lumOff val="25000"/>
                  </a:schemeClr>
                </a:solidFill>
              </a:rPr>
              <a:t>veya</a:t>
            </a:r>
            <a:r>
              <a:rPr lang="en-US" sz="2000" dirty="0">
                <a:solidFill>
                  <a:schemeClr val="tx1">
                    <a:lumMod val="75000"/>
                    <a:lumOff val="25000"/>
                  </a:schemeClr>
                </a:solidFill>
              </a:rPr>
              <a:t> </a:t>
            </a:r>
            <a:r>
              <a:rPr lang="en-US" sz="2000" dirty="0" err="1">
                <a:solidFill>
                  <a:schemeClr val="tx1">
                    <a:lumMod val="75000"/>
                    <a:lumOff val="25000"/>
                  </a:schemeClr>
                </a:solidFill>
              </a:rPr>
              <a:t>acı</a:t>
            </a:r>
            <a:r>
              <a:rPr lang="en-US" sz="2000" dirty="0">
                <a:solidFill>
                  <a:schemeClr val="tx1">
                    <a:lumMod val="75000"/>
                    <a:lumOff val="25000"/>
                  </a:schemeClr>
                </a:solidFill>
              </a:rPr>
              <a:t> </a:t>
            </a:r>
            <a:r>
              <a:rPr lang="en-US" sz="2000" dirty="0" err="1">
                <a:solidFill>
                  <a:schemeClr val="tx1">
                    <a:lumMod val="75000"/>
                    <a:lumOff val="25000"/>
                  </a:schemeClr>
                </a:solidFill>
              </a:rPr>
              <a:t>çekmesiyle</a:t>
            </a:r>
            <a:r>
              <a:rPr lang="en-US" sz="2000" dirty="0">
                <a:solidFill>
                  <a:schemeClr val="tx1">
                    <a:lumMod val="75000"/>
                    <a:lumOff val="25000"/>
                  </a:schemeClr>
                </a:solidFill>
              </a:rPr>
              <a:t> </a:t>
            </a:r>
            <a:r>
              <a:rPr lang="en-US" sz="2000" dirty="0" err="1">
                <a:solidFill>
                  <a:schemeClr val="tx1">
                    <a:lumMod val="75000"/>
                    <a:lumOff val="25000"/>
                  </a:schemeClr>
                </a:solidFill>
              </a:rPr>
              <a:t>sonuçlanan</a:t>
            </a:r>
            <a:r>
              <a:rPr lang="en-US" sz="2000" dirty="0">
                <a:solidFill>
                  <a:schemeClr val="tx1">
                    <a:lumMod val="75000"/>
                    <a:lumOff val="25000"/>
                  </a:schemeClr>
                </a:solidFill>
              </a:rPr>
              <a:t> </a:t>
            </a:r>
            <a:r>
              <a:rPr lang="en-US" sz="2000" dirty="0" err="1">
                <a:solidFill>
                  <a:schemeClr val="tx1">
                    <a:lumMod val="75000"/>
                    <a:lumOff val="25000"/>
                  </a:schemeClr>
                </a:solidFill>
              </a:rPr>
              <a:t>veya</a:t>
            </a:r>
            <a:r>
              <a:rPr lang="en-US" sz="2000" dirty="0">
                <a:solidFill>
                  <a:schemeClr val="tx1">
                    <a:lumMod val="75000"/>
                    <a:lumOff val="25000"/>
                  </a:schemeClr>
                </a:solidFill>
              </a:rPr>
              <a:t> </a:t>
            </a:r>
            <a:r>
              <a:rPr lang="en-US" sz="2000" dirty="0" err="1">
                <a:solidFill>
                  <a:schemeClr val="tx1">
                    <a:lumMod val="75000"/>
                    <a:lumOff val="25000"/>
                  </a:schemeClr>
                </a:solidFill>
              </a:rPr>
              <a:t>sonuçlanması</a:t>
            </a:r>
            <a:r>
              <a:rPr lang="en-US" sz="2000" dirty="0">
                <a:solidFill>
                  <a:schemeClr val="tx1">
                    <a:lumMod val="75000"/>
                    <a:lumOff val="25000"/>
                  </a:schemeClr>
                </a:solidFill>
              </a:rPr>
              <a:t> </a:t>
            </a:r>
            <a:r>
              <a:rPr lang="en-US" sz="2000" dirty="0" err="1">
                <a:solidFill>
                  <a:schemeClr val="tx1">
                    <a:lumMod val="75000"/>
                    <a:lumOff val="25000"/>
                  </a:schemeClr>
                </a:solidFill>
              </a:rPr>
              <a:t>muhtemel</a:t>
            </a:r>
            <a:r>
              <a:rPr lang="en-US" sz="2000" dirty="0">
                <a:solidFill>
                  <a:schemeClr val="tx1">
                    <a:lumMod val="75000"/>
                    <a:lumOff val="25000"/>
                  </a:schemeClr>
                </a:solidFill>
              </a:rPr>
              <a:t> </a:t>
            </a:r>
            <a:r>
              <a:rPr lang="en-US" sz="2000" dirty="0" err="1">
                <a:solidFill>
                  <a:schemeClr val="tx1">
                    <a:lumMod val="75000"/>
                    <a:lumOff val="25000"/>
                  </a:schemeClr>
                </a:solidFill>
              </a:rPr>
              <a:t>hareketleri</a:t>
            </a:r>
            <a:r>
              <a:rPr lang="en-US" sz="2000" dirty="0">
                <a:solidFill>
                  <a:schemeClr val="tx1">
                    <a:lumMod val="75000"/>
                    <a:lumOff val="25000"/>
                  </a:schemeClr>
                </a:solidFill>
              </a:rPr>
              <a:t>, </a:t>
            </a:r>
            <a:r>
              <a:rPr lang="en-US" sz="2000" dirty="0" err="1">
                <a:solidFill>
                  <a:schemeClr val="tx1">
                    <a:lumMod val="75000"/>
                    <a:lumOff val="25000"/>
                  </a:schemeClr>
                </a:solidFill>
              </a:rPr>
              <a:t>buna</a:t>
            </a:r>
            <a:r>
              <a:rPr lang="en-US" sz="2000" dirty="0">
                <a:solidFill>
                  <a:schemeClr val="tx1">
                    <a:lumMod val="75000"/>
                    <a:lumOff val="25000"/>
                  </a:schemeClr>
                </a:solidFill>
              </a:rPr>
              <a:t> </a:t>
            </a:r>
            <a:r>
              <a:rPr lang="en-US" sz="2000" dirty="0" err="1">
                <a:solidFill>
                  <a:schemeClr val="tx1">
                    <a:lumMod val="75000"/>
                    <a:lumOff val="25000"/>
                  </a:schemeClr>
                </a:solidFill>
              </a:rPr>
              <a:t>yönelik</a:t>
            </a:r>
            <a:r>
              <a:rPr lang="en-US" sz="2000" dirty="0">
                <a:solidFill>
                  <a:schemeClr val="tx1">
                    <a:lumMod val="75000"/>
                    <a:lumOff val="25000"/>
                  </a:schemeClr>
                </a:solidFill>
              </a:rPr>
              <a:t> </a:t>
            </a:r>
            <a:r>
              <a:rPr lang="en-US" sz="2000" dirty="0" err="1">
                <a:solidFill>
                  <a:schemeClr val="tx1">
                    <a:lumMod val="75000"/>
                    <a:lumOff val="25000"/>
                  </a:schemeClr>
                </a:solidFill>
              </a:rPr>
              <a:t>tehdit</a:t>
            </a:r>
            <a:r>
              <a:rPr lang="en-US" sz="2000" dirty="0">
                <a:solidFill>
                  <a:schemeClr val="tx1">
                    <a:lumMod val="75000"/>
                    <a:lumOff val="25000"/>
                  </a:schemeClr>
                </a:solidFill>
              </a:rPr>
              <a:t> </a:t>
            </a:r>
            <a:r>
              <a:rPr lang="en-US" sz="2000" dirty="0" err="1">
                <a:solidFill>
                  <a:schemeClr val="tx1">
                    <a:lumMod val="75000"/>
                    <a:lumOff val="25000"/>
                  </a:schemeClr>
                </a:solidFill>
              </a:rPr>
              <a:t>ve</a:t>
            </a:r>
            <a:r>
              <a:rPr lang="en-US" sz="2000" dirty="0">
                <a:solidFill>
                  <a:schemeClr val="tx1">
                    <a:lumMod val="75000"/>
                    <a:lumOff val="25000"/>
                  </a:schemeClr>
                </a:solidFill>
              </a:rPr>
              <a:t> </a:t>
            </a:r>
            <a:r>
              <a:rPr lang="en-US" sz="2000" dirty="0" err="1">
                <a:solidFill>
                  <a:schemeClr val="tx1">
                    <a:lumMod val="75000"/>
                    <a:lumOff val="25000"/>
                  </a:schemeClr>
                </a:solidFill>
              </a:rPr>
              <a:t>baskıyı</a:t>
            </a:r>
            <a:r>
              <a:rPr lang="en-US" sz="2000" dirty="0">
                <a:solidFill>
                  <a:schemeClr val="tx1">
                    <a:lumMod val="75000"/>
                    <a:lumOff val="25000"/>
                  </a:schemeClr>
                </a:solidFill>
              </a:rPr>
              <a:t> </a:t>
            </a:r>
            <a:r>
              <a:rPr lang="en-US" sz="2000" dirty="0" err="1">
                <a:solidFill>
                  <a:schemeClr val="tx1">
                    <a:lumMod val="75000"/>
                    <a:lumOff val="25000"/>
                  </a:schemeClr>
                </a:solidFill>
              </a:rPr>
              <a:t>ya</a:t>
            </a:r>
            <a:r>
              <a:rPr lang="en-US" sz="2000" dirty="0">
                <a:solidFill>
                  <a:schemeClr val="tx1">
                    <a:lumMod val="75000"/>
                    <a:lumOff val="25000"/>
                  </a:schemeClr>
                </a:solidFill>
              </a:rPr>
              <a:t> da </a:t>
            </a:r>
            <a:r>
              <a:rPr lang="en-US" sz="2000" dirty="0" err="1">
                <a:solidFill>
                  <a:schemeClr val="tx1">
                    <a:lumMod val="75000"/>
                    <a:lumOff val="25000"/>
                  </a:schemeClr>
                </a:solidFill>
              </a:rPr>
              <a:t>özgürlüğün</a:t>
            </a:r>
            <a:r>
              <a:rPr lang="en-US" sz="2000" dirty="0">
                <a:solidFill>
                  <a:schemeClr val="tx1">
                    <a:lumMod val="75000"/>
                    <a:lumOff val="25000"/>
                  </a:schemeClr>
                </a:solidFill>
              </a:rPr>
              <a:t> </a:t>
            </a:r>
            <a:r>
              <a:rPr lang="en-US" sz="2000" dirty="0" err="1">
                <a:solidFill>
                  <a:schemeClr val="tx1">
                    <a:lumMod val="75000"/>
                    <a:lumOff val="25000"/>
                  </a:schemeClr>
                </a:solidFill>
              </a:rPr>
              <a:t>keyfî</a:t>
            </a:r>
            <a:r>
              <a:rPr lang="en-US" sz="2000" dirty="0">
                <a:solidFill>
                  <a:schemeClr val="tx1">
                    <a:lumMod val="75000"/>
                    <a:lumOff val="25000"/>
                  </a:schemeClr>
                </a:solidFill>
              </a:rPr>
              <a:t> </a:t>
            </a:r>
            <a:r>
              <a:rPr lang="en-US" sz="2000" dirty="0" err="1">
                <a:solidFill>
                  <a:schemeClr val="tx1">
                    <a:lumMod val="75000"/>
                    <a:lumOff val="25000"/>
                  </a:schemeClr>
                </a:solidFill>
              </a:rPr>
              <a:t>engellenmesini</a:t>
            </a:r>
            <a:r>
              <a:rPr lang="en-US" sz="2000" dirty="0">
                <a:solidFill>
                  <a:schemeClr val="tx1">
                    <a:lumMod val="75000"/>
                    <a:lumOff val="25000"/>
                  </a:schemeClr>
                </a:solidFill>
              </a:rPr>
              <a:t> de </a:t>
            </a:r>
            <a:r>
              <a:rPr lang="en-US" sz="2000" dirty="0" err="1">
                <a:solidFill>
                  <a:schemeClr val="tx1">
                    <a:lumMod val="75000"/>
                    <a:lumOff val="25000"/>
                  </a:schemeClr>
                </a:solidFill>
              </a:rPr>
              <a:t>içeren</a:t>
            </a:r>
            <a:r>
              <a:rPr lang="en-US" sz="2000" dirty="0">
                <a:solidFill>
                  <a:schemeClr val="tx1">
                    <a:lumMod val="75000"/>
                    <a:lumOff val="25000"/>
                  </a:schemeClr>
                </a:solidFill>
              </a:rPr>
              <a:t>, </a:t>
            </a:r>
            <a:r>
              <a:rPr lang="en-US" sz="2000" dirty="0" err="1">
                <a:solidFill>
                  <a:schemeClr val="tx1">
                    <a:lumMod val="75000"/>
                    <a:lumOff val="25000"/>
                  </a:schemeClr>
                </a:solidFill>
              </a:rPr>
              <a:t>toplumsal</a:t>
            </a:r>
            <a:r>
              <a:rPr lang="en-US" sz="2000" dirty="0">
                <a:solidFill>
                  <a:schemeClr val="tx1">
                    <a:lumMod val="75000"/>
                    <a:lumOff val="25000"/>
                  </a:schemeClr>
                </a:solidFill>
              </a:rPr>
              <a:t>, </a:t>
            </a:r>
            <a:r>
              <a:rPr lang="en-US" sz="2000" dirty="0" err="1">
                <a:solidFill>
                  <a:schemeClr val="tx1">
                    <a:lumMod val="75000"/>
                    <a:lumOff val="25000"/>
                  </a:schemeClr>
                </a:solidFill>
              </a:rPr>
              <a:t>kamusal</a:t>
            </a:r>
            <a:r>
              <a:rPr lang="en-US" sz="2000" dirty="0">
                <a:solidFill>
                  <a:schemeClr val="tx1">
                    <a:lumMod val="75000"/>
                    <a:lumOff val="25000"/>
                  </a:schemeClr>
                </a:solidFill>
              </a:rPr>
              <a:t> </a:t>
            </a:r>
            <a:r>
              <a:rPr lang="en-US" sz="2000" dirty="0" err="1">
                <a:solidFill>
                  <a:schemeClr val="tx1">
                    <a:lumMod val="75000"/>
                    <a:lumOff val="25000"/>
                  </a:schemeClr>
                </a:solidFill>
              </a:rPr>
              <a:t>veya</a:t>
            </a:r>
            <a:r>
              <a:rPr lang="en-US" sz="2000" dirty="0">
                <a:solidFill>
                  <a:schemeClr val="tx1">
                    <a:lumMod val="75000"/>
                    <a:lumOff val="25000"/>
                  </a:schemeClr>
                </a:solidFill>
              </a:rPr>
              <a:t> </a:t>
            </a:r>
            <a:r>
              <a:rPr lang="en-US" sz="2000" dirty="0" err="1">
                <a:solidFill>
                  <a:schemeClr val="tx1">
                    <a:lumMod val="75000"/>
                    <a:lumOff val="25000"/>
                  </a:schemeClr>
                </a:solidFill>
              </a:rPr>
              <a:t>özel</a:t>
            </a:r>
            <a:r>
              <a:rPr lang="en-US" sz="2000" dirty="0">
                <a:solidFill>
                  <a:schemeClr val="tx1">
                    <a:lumMod val="75000"/>
                    <a:lumOff val="25000"/>
                  </a:schemeClr>
                </a:solidFill>
              </a:rPr>
              <a:t> </a:t>
            </a:r>
            <a:r>
              <a:rPr lang="en-US" sz="2000" dirty="0" err="1">
                <a:solidFill>
                  <a:schemeClr val="tx1">
                    <a:lumMod val="75000"/>
                    <a:lumOff val="25000"/>
                  </a:schemeClr>
                </a:solidFill>
              </a:rPr>
              <a:t>alanda</a:t>
            </a:r>
            <a:r>
              <a:rPr lang="en-US" sz="2000" dirty="0">
                <a:solidFill>
                  <a:schemeClr val="tx1">
                    <a:lumMod val="75000"/>
                    <a:lumOff val="25000"/>
                  </a:schemeClr>
                </a:solidFill>
              </a:rPr>
              <a:t> </a:t>
            </a:r>
            <a:r>
              <a:rPr lang="en-US" sz="2000" dirty="0" err="1">
                <a:solidFill>
                  <a:schemeClr val="tx1">
                    <a:lumMod val="75000"/>
                    <a:lumOff val="25000"/>
                  </a:schemeClr>
                </a:solidFill>
              </a:rPr>
              <a:t>meydana</a:t>
            </a:r>
            <a:r>
              <a:rPr lang="en-US" sz="2000" dirty="0">
                <a:solidFill>
                  <a:schemeClr val="tx1">
                    <a:lumMod val="75000"/>
                    <a:lumOff val="25000"/>
                  </a:schemeClr>
                </a:solidFill>
              </a:rPr>
              <a:t> </a:t>
            </a:r>
            <a:r>
              <a:rPr lang="en-US" sz="2000" dirty="0" err="1">
                <a:solidFill>
                  <a:schemeClr val="tx1">
                    <a:lumMod val="75000"/>
                    <a:lumOff val="25000"/>
                  </a:schemeClr>
                </a:solidFill>
              </a:rPr>
              <a:t>gelen</a:t>
            </a:r>
            <a:r>
              <a:rPr lang="en-US" sz="2000" dirty="0">
                <a:solidFill>
                  <a:schemeClr val="tx1">
                    <a:lumMod val="75000"/>
                    <a:lumOff val="25000"/>
                  </a:schemeClr>
                </a:solidFill>
              </a:rPr>
              <a:t> </a:t>
            </a:r>
            <a:r>
              <a:rPr lang="en-US" sz="2000" dirty="0" err="1">
                <a:solidFill>
                  <a:schemeClr val="tx1">
                    <a:lumMod val="75000"/>
                    <a:lumOff val="25000"/>
                  </a:schemeClr>
                </a:solidFill>
              </a:rPr>
              <a:t>fiziksel</a:t>
            </a:r>
            <a:r>
              <a:rPr lang="en-US" sz="2000" dirty="0">
                <a:solidFill>
                  <a:schemeClr val="tx1">
                    <a:lumMod val="75000"/>
                    <a:lumOff val="25000"/>
                  </a:schemeClr>
                </a:solidFill>
              </a:rPr>
              <a:t>, </a:t>
            </a:r>
            <a:r>
              <a:rPr lang="en-US" sz="2000" dirty="0" err="1">
                <a:solidFill>
                  <a:schemeClr val="tx1">
                    <a:lumMod val="75000"/>
                    <a:lumOff val="25000"/>
                  </a:schemeClr>
                </a:solidFill>
              </a:rPr>
              <a:t>cinsel</a:t>
            </a:r>
            <a:r>
              <a:rPr lang="en-US" sz="2000" dirty="0">
                <a:solidFill>
                  <a:schemeClr val="tx1">
                    <a:lumMod val="75000"/>
                    <a:lumOff val="25000"/>
                  </a:schemeClr>
                </a:solidFill>
              </a:rPr>
              <a:t>, </a:t>
            </a:r>
            <a:r>
              <a:rPr lang="en-US" sz="2000" dirty="0" err="1">
                <a:solidFill>
                  <a:schemeClr val="tx1">
                    <a:lumMod val="75000"/>
                    <a:lumOff val="25000"/>
                  </a:schemeClr>
                </a:solidFill>
              </a:rPr>
              <a:t>psikolojik</a:t>
            </a:r>
            <a:r>
              <a:rPr lang="en-US" sz="2000" dirty="0">
                <a:solidFill>
                  <a:schemeClr val="tx1">
                    <a:lumMod val="75000"/>
                    <a:lumOff val="25000"/>
                  </a:schemeClr>
                </a:solidFill>
              </a:rPr>
              <a:t>, </a:t>
            </a:r>
            <a:r>
              <a:rPr lang="en-US" sz="2000" dirty="0" err="1">
                <a:solidFill>
                  <a:schemeClr val="tx1">
                    <a:lumMod val="75000"/>
                    <a:lumOff val="25000"/>
                  </a:schemeClr>
                </a:solidFill>
              </a:rPr>
              <a:t>sözlü</a:t>
            </a:r>
            <a:r>
              <a:rPr lang="en-US" sz="2000" dirty="0">
                <a:solidFill>
                  <a:schemeClr val="tx1">
                    <a:lumMod val="75000"/>
                    <a:lumOff val="25000"/>
                  </a:schemeClr>
                </a:solidFill>
              </a:rPr>
              <a:t> </a:t>
            </a:r>
            <a:r>
              <a:rPr lang="en-US" sz="2000" dirty="0" err="1">
                <a:solidFill>
                  <a:schemeClr val="tx1">
                    <a:lumMod val="75000"/>
                    <a:lumOff val="25000"/>
                  </a:schemeClr>
                </a:solidFill>
              </a:rPr>
              <a:t>veya</a:t>
            </a:r>
            <a:r>
              <a:rPr lang="en-US" sz="2000" dirty="0">
                <a:solidFill>
                  <a:schemeClr val="tx1">
                    <a:lumMod val="75000"/>
                    <a:lumOff val="25000"/>
                  </a:schemeClr>
                </a:solidFill>
              </a:rPr>
              <a:t> </a:t>
            </a:r>
            <a:r>
              <a:rPr lang="en-US" sz="2000" dirty="0" err="1">
                <a:solidFill>
                  <a:schemeClr val="tx1">
                    <a:lumMod val="75000"/>
                    <a:lumOff val="25000"/>
                  </a:schemeClr>
                </a:solidFill>
              </a:rPr>
              <a:t>ekonomik</a:t>
            </a:r>
            <a:r>
              <a:rPr lang="en-US" sz="2000" dirty="0">
                <a:solidFill>
                  <a:schemeClr val="tx1">
                    <a:lumMod val="75000"/>
                    <a:lumOff val="25000"/>
                  </a:schemeClr>
                </a:solidFill>
              </a:rPr>
              <a:t> her </a:t>
            </a:r>
            <a:r>
              <a:rPr lang="en-US" sz="2000" dirty="0" err="1">
                <a:solidFill>
                  <a:schemeClr val="tx1">
                    <a:lumMod val="75000"/>
                    <a:lumOff val="25000"/>
                  </a:schemeClr>
                </a:solidFill>
              </a:rPr>
              <a:t>türlü</a:t>
            </a:r>
            <a:r>
              <a:rPr lang="en-US" sz="2000" dirty="0">
                <a:solidFill>
                  <a:schemeClr val="tx1">
                    <a:lumMod val="75000"/>
                    <a:lumOff val="25000"/>
                  </a:schemeClr>
                </a:solidFill>
              </a:rPr>
              <a:t> </a:t>
            </a:r>
            <a:r>
              <a:rPr lang="en-US" sz="2000" dirty="0" err="1">
                <a:solidFill>
                  <a:schemeClr val="tx1">
                    <a:lumMod val="75000"/>
                    <a:lumOff val="25000"/>
                  </a:schemeClr>
                </a:solidFill>
              </a:rPr>
              <a:t>tutum</a:t>
            </a:r>
            <a:r>
              <a:rPr lang="en-US" sz="2000" dirty="0">
                <a:solidFill>
                  <a:schemeClr val="tx1">
                    <a:lumMod val="75000"/>
                    <a:lumOff val="25000"/>
                  </a:schemeClr>
                </a:solidFill>
              </a:rPr>
              <a:t> </a:t>
            </a:r>
            <a:r>
              <a:rPr lang="en-US" sz="2000" dirty="0" err="1">
                <a:solidFill>
                  <a:schemeClr val="tx1">
                    <a:lumMod val="75000"/>
                    <a:lumOff val="25000"/>
                  </a:schemeClr>
                </a:solidFill>
              </a:rPr>
              <a:t>ve</a:t>
            </a:r>
            <a:r>
              <a:rPr lang="en-US" sz="2000" dirty="0">
                <a:solidFill>
                  <a:schemeClr val="tx1">
                    <a:lumMod val="75000"/>
                    <a:lumOff val="25000"/>
                  </a:schemeClr>
                </a:solidFill>
              </a:rPr>
              <a:t> </a:t>
            </a:r>
            <a:r>
              <a:rPr lang="en-US" sz="2000" dirty="0" err="1">
                <a:solidFill>
                  <a:schemeClr val="tx1">
                    <a:lumMod val="75000"/>
                    <a:lumOff val="25000"/>
                  </a:schemeClr>
                </a:solidFill>
              </a:rPr>
              <a:t>davranıştır</a:t>
            </a:r>
            <a:r>
              <a:rPr lang="en-US" sz="2000" dirty="0">
                <a:solidFill>
                  <a:schemeClr val="tx1">
                    <a:lumMod val="75000"/>
                    <a:lumOff val="25000"/>
                  </a:schemeClr>
                </a:solidFill>
              </a:rPr>
              <a:t>.</a:t>
            </a:r>
          </a:p>
          <a:p>
            <a:pPr algn="l"/>
            <a:endParaRPr lang="en-US" sz="2000" dirty="0">
              <a:solidFill>
                <a:schemeClr val="tx1">
                  <a:lumMod val="75000"/>
                  <a:lumOff val="25000"/>
                </a:schemeClr>
              </a:solidFill>
            </a:endParaRPr>
          </a:p>
        </p:txBody>
      </p:sp>
      <p:pic>
        <p:nvPicPr>
          <p:cNvPr id="4" name="Picture 3" descr="940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807" y="1416536"/>
            <a:ext cx="3101730" cy="1435129"/>
          </a:xfrm>
          <a:prstGeom prst="rect">
            <a:avLst/>
          </a:prstGeom>
        </p:spPr>
      </p:pic>
      <p:pic>
        <p:nvPicPr>
          <p:cNvPr id="6" name="Picture 5" descr="Screen Shot 2016-10-03 at 14.51.4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807" y="2978662"/>
            <a:ext cx="2117808" cy="2859664"/>
          </a:xfrm>
          <a:prstGeom prst="rect">
            <a:avLst/>
          </a:prstGeom>
        </p:spPr>
      </p:pic>
    </p:spTree>
    <p:extLst>
      <p:ext uri="{BB962C8B-B14F-4D97-AF65-F5344CB8AC3E}">
        <p14:creationId xmlns:p14="http://schemas.microsoft.com/office/powerpoint/2010/main" val="545294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2"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err="1" smtClean="0">
                <a:solidFill>
                  <a:srgbClr val="0A59AB"/>
                </a:solidFill>
              </a:rPr>
              <a:t>Şiddet</a:t>
            </a:r>
            <a:r>
              <a:rPr lang="en-US" sz="2600" b="1" dirty="0" smtClean="0">
                <a:solidFill>
                  <a:srgbClr val="0A59AB"/>
                </a:solidFill>
              </a:rPr>
              <a:t> </a:t>
            </a:r>
            <a:r>
              <a:rPr lang="en-US" sz="2600" b="1" dirty="0" err="1" smtClean="0">
                <a:solidFill>
                  <a:srgbClr val="0A59AB"/>
                </a:solidFill>
              </a:rPr>
              <a:t>Türleri</a:t>
            </a:r>
            <a:r>
              <a:rPr lang="en-US" sz="2600" b="1" dirty="0" smtClean="0">
                <a:solidFill>
                  <a:srgbClr val="0A59AB"/>
                </a:solidFill>
              </a:rPr>
              <a:t> 1</a:t>
            </a:r>
            <a:endParaRPr lang="en-US" sz="2600" b="1" dirty="0">
              <a:solidFill>
                <a:srgbClr val="0A59AB"/>
              </a:solidFill>
            </a:endParaRPr>
          </a:p>
        </p:txBody>
      </p:sp>
      <p:sp>
        <p:nvSpPr>
          <p:cNvPr id="9" name="Subtitle 2"/>
          <p:cNvSpPr>
            <a:spLocks noGrp="1"/>
          </p:cNvSpPr>
          <p:nvPr>
            <p:ph type="subTitle" idx="1"/>
          </p:nvPr>
        </p:nvSpPr>
        <p:spPr>
          <a:xfrm>
            <a:off x="256117" y="1345563"/>
            <a:ext cx="8590090" cy="1748056"/>
          </a:xfrm>
        </p:spPr>
        <p:txBody>
          <a:bodyPr>
            <a:noAutofit/>
          </a:bodyPr>
          <a:lstStyle/>
          <a:p>
            <a:pPr algn="l"/>
            <a:endParaRPr lang="tr-TR" sz="1800" b="1" dirty="0" smtClean="0">
              <a:solidFill>
                <a:srgbClr val="0E74C2"/>
              </a:solidFill>
              <a:latin typeface="Calibri"/>
              <a:cs typeface="Calibri"/>
            </a:endParaRPr>
          </a:p>
          <a:p>
            <a:pPr algn="l"/>
            <a:r>
              <a:rPr lang="tr-TR" sz="1800" b="1" dirty="0" smtClean="0">
                <a:solidFill>
                  <a:srgbClr val="0A59AB"/>
                </a:solidFill>
                <a:latin typeface="Calibri"/>
                <a:cs typeface="Calibri"/>
              </a:rPr>
              <a:t>Psikolojik </a:t>
            </a:r>
            <a:r>
              <a:rPr lang="tr-TR" sz="1800" b="1" dirty="0">
                <a:solidFill>
                  <a:srgbClr val="0A59AB"/>
                </a:solidFill>
                <a:latin typeface="Calibri"/>
                <a:cs typeface="Calibri"/>
              </a:rPr>
              <a:t>Şiddet </a:t>
            </a:r>
            <a:r>
              <a:rPr lang="tr-TR" sz="1800" dirty="0">
                <a:solidFill>
                  <a:schemeClr val="tx1">
                    <a:lumMod val="75000"/>
                    <a:lumOff val="25000"/>
                  </a:schemeClr>
                </a:solidFill>
                <a:latin typeface="Calibri"/>
                <a:cs typeface="Calibri"/>
              </a:rPr>
              <a:t>(Bağırmak, hakaret etmek, aşağılamak, başka kadınlar ile kıyaslamak, korkutmak, kıskanmak, nasıl giyineceğine, nereye gideceğine, kimlerle görüşeceğine karışmak, kadına veya çocuklara  zarar vermekle, öldürmekle tehdit etmek, kendini geliştirmesine engel olmak</a:t>
            </a:r>
            <a:r>
              <a:rPr lang="tr-TR" sz="1800" dirty="0" smtClean="0">
                <a:solidFill>
                  <a:schemeClr val="tx1">
                    <a:lumMod val="75000"/>
                    <a:lumOff val="25000"/>
                  </a:schemeClr>
                </a:solidFill>
                <a:latin typeface="Calibri"/>
                <a:cs typeface="Calibri"/>
              </a:rPr>
              <a:t>)</a:t>
            </a:r>
          </a:p>
          <a:p>
            <a:pPr algn="l"/>
            <a:endParaRPr lang="tr-TR" sz="1800" dirty="0">
              <a:solidFill>
                <a:schemeClr val="tx1">
                  <a:lumMod val="75000"/>
                  <a:lumOff val="25000"/>
                </a:schemeClr>
              </a:solidFill>
              <a:latin typeface="Calibri"/>
              <a:cs typeface="Calibri"/>
            </a:endParaRPr>
          </a:p>
          <a:p>
            <a:pPr algn="l"/>
            <a:r>
              <a:rPr lang="tr-TR" sz="1800" b="1" dirty="0">
                <a:solidFill>
                  <a:srgbClr val="0A59AB"/>
                </a:solidFill>
                <a:latin typeface="Calibri"/>
                <a:cs typeface="Calibri"/>
              </a:rPr>
              <a:t>Cinsel Şiddet </a:t>
            </a:r>
            <a:r>
              <a:rPr lang="tr-TR" sz="1800" dirty="0">
                <a:solidFill>
                  <a:schemeClr val="tx1">
                    <a:lumMod val="75000"/>
                    <a:lumOff val="25000"/>
                  </a:schemeClr>
                </a:solidFill>
                <a:latin typeface="Calibri"/>
                <a:cs typeface="Calibri"/>
              </a:rPr>
              <a:t>(kadının istemediği yerde, istemediği zamanda ve istemediği biçimde cinsel ilişkiye zorlamak, kürtaja zorlamak, </a:t>
            </a:r>
            <a:r>
              <a:rPr lang="tr-TR" sz="1800" dirty="0" err="1">
                <a:solidFill>
                  <a:schemeClr val="tx1">
                    <a:lumMod val="75000"/>
                    <a:lumOff val="25000"/>
                  </a:schemeClr>
                </a:solidFill>
                <a:latin typeface="Calibri"/>
                <a:cs typeface="Calibri"/>
              </a:rPr>
              <a:t>fuhuşa</a:t>
            </a:r>
            <a:r>
              <a:rPr lang="tr-TR" sz="1800" dirty="0">
                <a:solidFill>
                  <a:schemeClr val="tx1">
                    <a:lumMod val="75000"/>
                    <a:lumOff val="25000"/>
                  </a:schemeClr>
                </a:solidFill>
                <a:latin typeface="Calibri"/>
                <a:cs typeface="Calibri"/>
              </a:rPr>
              <a:t> zorlamak, tecavüz, çocuk doğurmaya zorlamak)</a:t>
            </a:r>
          </a:p>
          <a:p>
            <a:pPr algn="l"/>
            <a:endParaRPr lang="tr-TR" sz="1800" dirty="0" smtClean="0">
              <a:solidFill>
                <a:schemeClr val="tx1">
                  <a:lumMod val="75000"/>
                  <a:lumOff val="25000"/>
                </a:schemeClr>
              </a:solidFill>
              <a:latin typeface="Calibri"/>
              <a:cs typeface="Calibri"/>
            </a:endParaRPr>
          </a:p>
          <a:p>
            <a:pPr algn="l"/>
            <a:r>
              <a:rPr lang="tr-TR" sz="1800" b="1" dirty="0" smtClean="0">
                <a:solidFill>
                  <a:srgbClr val="0A59AB"/>
                </a:solidFill>
                <a:latin typeface="Calibri"/>
                <a:cs typeface="Calibri"/>
              </a:rPr>
              <a:t>Ekonomik </a:t>
            </a:r>
            <a:r>
              <a:rPr lang="tr-TR" sz="1800" b="1" dirty="0">
                <a:solidFill>
                  <a:srgbClr val="0A59AB"/>
                </a:solidFill>
                <a:latin typeface="Calibri"/>
                <a:cs typeface="Calibri"/>
              </a:rPr>
              <a:t>Şiddet </a:t>
            </a:r>
            <a:r>
              <a:rPr lang="tr-TR" sz="1800" dirty="0">
                <a:solidFill>
                  <a:schemeClr val="tx1">
                    <a:lumMod val="75000"/>
                    <a:lumOff val="25000"/>
                  </a:schemeClr>
                </a:solidFill>
                <a:latin typeface="Calibri"/>
                <a:cs typeface="Calibri"/>
              </a:rPr>
              <a:t>(çalışmasına izin vermemek, istemediği işte çalıştırmak, para harcamasını kısıtlamak, parasız bırakmak, terfi etmesini engelleyecek kısıtlamalar getirmek vb.)</a:t>
            </a:r>
          </a:p>
          <a:p>
            <a:pPr algn="l"/>
            <a:endParaRPr lang="tr-TR" sz="1800" dirty="0" smtClean="0">
              <a:solidFill>
                <a:schemeClr val="tx1">
                  <a:lumMod val="75000"/>
                  <a:lumOff val="25000"/>
                </a:schemeClr>
              </a:solidFill>
              <a:latin typeface="Calibri"/>
              <a:cs typeface="Calibri"/>
            </a:endParaRPr>
          </a:p>
          <a:p>
            <a:pPr algn="l"/>
            <a:r>
              <a:rPr lang="tr-TR" sz="1800" b="1" dirty="0" smtClean="0">
                <a:solidFill>
                  <a:srgbClr val="0A59AB"/>
                </a:solidFill>
                <a:latin typeface="Calibri"/>
                <a:cs typeface="Calibri"/>
              </a:rPr>
              <a:t>Fiziksel </a:t>
            </a:r>
            <a:r>
              <a:rPr lang="tr-TR" sz="1800" b="1" dirty="0">
                <a:solidFill>
                  <a:srgbClr val="0A59AB"/>
                </a:solidFill>
                <a:latin typeface="Calibri"/>
                <a:cs typeface="Calibri"/>
              </a:rPr>
              <a:t>Şiddet </a:t>
            </a:r>
            <a:r>
              <a:rPr lang="tr-TR" sz="1800" dirty="0">
                <a:solidFill>
                  <a:schemeClr val="tx1">
                    <a:lumMod val="75000"/>
                    <a:lumOff val="25000"/>
                  </a:schemeClr>
                </a:solidFill>
                <a:latin typeface="Calibri"/>
                <a:cs typeface="Calibri"/>
              </a:rPr>
              <a:t>(itip kakmak, tokatlamak, tartaklamak, tekmelemek, sağlık hizmetlerinden yararlanmasına engel olarak bedensel zarara uğratmak vb.)</a:t>
            </a:r>
          </a:p>
        </p:txBody>
      </p:sp>
    </p:spTree>
    <p:extLst>
      <p:ext uri="{BB962C8B-B14F-4D97-AF65-F5344CB8AC3E}">
        <p14:creationId xmlns:p14="http://schemas.microsoft.com/office/powerpoint/2010/main" val="4045543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2" y="0"/>
            <a:ext cx="9217621" cy="6858000"/>
          </a:xfrm>
          <a:prstGeom prst="rect">
            <a:avLst/>
          </a:prstGeom>
        </p:spPr>
      </p:pic>
      <p:pic>
        <p:nvPicPr>
          <p:cNvPr id="6" name="Picture 5" descr="mucadele mekanizmasi_tablo01-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759" y="772992"/>
            <a:ext cx="5192482" cy="5498268"/>
          </a:xfrm>
          <a:prstGeom prst="rect">
            <a:avLst/>
          </a:prstGeom>
        </p:spPr>
      </p:pic>
      <p:pic>
        <p:nvPicPr>
          <p:cNvPr id="10" name="Picture 9" descr="aile-ve-sosyal-politikalar-bakanligi_logo_web_t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4" y="441720"/>
            <a:ext cx="2565410" cy="1291314"/>
          </a:xfrm>
          <a:prstGeom prst="rect">
            <a:avLst/>
          </a:prstGeom>
        </p:spPr>
      </p:pic>
    </p:spTree>
    <p:extLst>
      <p:ext uri="{BB962C8B-B14F-4D97-AF65-F5344CB8AC3E}">
        <p14:creationId xmlns:p14="http://schemas.microsoft.com/office/powerpoint/2010/main" val="2964723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2" y="0"/>
            <a:ext cx="9217621" cy="6858000"/>
          </a:xfrm>
          <a:prstGeom prst="rect">
            <a:avLst/>
          </a:prstGeom>
        </p:spPr>
      </p:pic>
      <p:pic>
        <p:nvPicPr>
          <p:cNvPr id="2" name="Picture 1" descr="mucadele mekanizmasi_grafik01-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754" y="770285"/>
            <a:ext cx="8604493" cy="5299676"/>
          </a:xfrm>
          <a:prstGeom prst="rect">
            <a:avLst/>
          </a:prstGeom>
        </p:spPr>
      </p:pic>
    </p:spTree>
    <p:extLst>
      <p:ext uri="{BB962C8B-B14F-4D97-AF65-F5344CB8AC3E}">
        <p14:creationId xmlns:p14="http://schemas.microsoft.com/office/powerpoint/2010/main" val="128585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pt_mucadele mekanizmasi-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1" y="0"/>
            <a:ext cx="9217621" cy="6858000"/>
          </a:xfrm>
          <a:prstGeom prst="rect">
            <a:avLst/>
          </a:prstGeom>
        </p:spPr>
      </p:pic>
      <p:sp>
        <p:nvSpPr>
          <p:cNvPr id="3" name="Title 1"/>
          <p:cNvSpPr>
            <a:spLocks noGrp="1"/>
          </p:cNvSpPr>
          <p:nvPr>
            <p:ph type="ctrTitle"/>
          </p:nvPr>
        </p:nvSpPr>
        <p:spPr>
          <a:xfrm>
            <a:off x="685800" y="652567"/>
            <a:ext cx="7772400" cy="444853"/>
          </a:xfrm>
        </p:spPr>
        <p:txBody>
          <a:bodyPr>
            <a:noAutofit/>
          </a:bodyPr>
          <a:lstStyle/>
          <a:p>
            <a:r>
              <a:rPr lang="en-US" sz="2600" b="1" dirty="0" smtClean="0">
                <a:solidFill>
                  <a:srgbClr val="1A91D8"/>
                </a:solidFill>
              </a:rPr>
              <a:t> </a:t>
            </a:r>
            <a:endParaRPr lang="en-US" sz="2600" b="1" dirty="0">
              <a:solidFill>
                <a:srgbClr val="1A91D8"/>
              </a:solidFill>
            </a:endParaRPr>
          </a:p>
        </p:txBody>
      </p:sp>
      <p:sp>
        <p:nvSpPr>
          <p:cNvPr id="9" name="Subtitle 2"/>
          <p:cNvSpPr>
            <a:spLocks noGrp="1"/>
          </p:cNvSpPr>
          <p:nvPr>
            <p:ph type="subTitle" idx="1"/>
          </p:nvPr>
        </p:nvSpPr>
        <p:spPr>
          <a:xfrm>
            <a:off x="363985" y="3959843"/>
            <a:ext cx="3139592" cy="1436260"/>
          </a:xfrm>
        </p:spPr>
        <p:txBody>
          <a:bodyPr>
            <a:noAutofit/>
          </a:bodyPr>
          <a:lstStyle/>
          <a:p>
            <a:pPr marL="342900" indent="-342900" algn="l">
              <a:lnSpc>
                <a:spcPct val="110000"/>
              </a:lnSpc>
              <a:buFont typeface="Arial"/>
              <a:buChar char="•"/>
            </a:pPr>
            <a:r>
              <a:rPr lang="tr-TR" sz="1800" b="1" dirty="0" smtClean="0">
                <a:solidFill>
                  <a:srgbClr val="0A59AB"/>
                </a:solidFill>
                <a:latin typeface="Arial" charset="0"/>
              </a:rPr>
              <a:t>Polis Merkezleri</a:t>
            </a:r>
          </a:p>
          <a:p>
            <a:pPr marL="342900" indent="-342900" algn="l">
              <a:lnSpc>
                <a:spcPct val="110000"/>
              </a:lnSpc>
              <a:buFont typeface="Arial"/>
              <a:buChar char="•"/>
            </a:pPr>
            <a:r>
              <a:rPr lang="tr-TR" sz="1800" b="1" dirty="0" smtClean="0">
                <a:solidFill>
                  <a:srgbClr val="0A59AB"/>
                </a:solidFill>
                <a:latin typeface="Arial" charset="0"/>
              </a:rPr>
              <a:t>J</a:t>
            </a:r>
            <a:r>
              <a:rPr lang="en-US" sz="1800" b="1" dirty="0" smtClean="0">
                <a:solidFill>
                  <a:srgbClr val="0A59AB"/>
                </a:solidFill>
                <a:latin typeface="Arial" charset="0"/>
              </a:rPr>
              <a:t>a</a:t>
            </a:r>
            <a:r>
              <a:rPr lang="tr-TR" sz="1800" b="1" dirty="0" err="1" smtClean="0">
                <a:solidFill>
                  <a:srgbClr val="0A59AB"/>
                </a:solidFill>
                <a:latin typeface="Arial" charset="0"/>
              </a:rPr>
              <a:t>ndarma</a:t>
            </a:r>
            <a:r>
              <a:rPr lang="tr-TR" sz="1800" b="1" dirty="0" smtClean="0">
                <a:solidFill>
                  <a:srgbClr val="0A59AB"/>
                </a:solidFill>
                <a:latin typeface="Arial" charset="0"/>
              </a:rPr>
              <a:t> Karakolları</a:t>
            </a:r>
            <a:endParaRPr lang="tr-TR" sz="1800" dirty="0">
              <a:solidFill>
                <a:srgbClr val="0A59AB"/>
              </a:solidFill>
              <a:latin typeface="Arial" charset="0"/>
            </a:endParaRPr>
          </a:p>
        </p:txBody>
      </p:sp>
      <p:sp>
        <p:nvSpPr>
          <p:cNvPr id="6" name="Subtitle 2"/>
          <p:cNvSpPr txBox="1">
            <a:spLocks/>
          </p:cNvSpPr>
          <p:nvPr/>
        </p:nvSpPr>
        <p:spPr>
          <a:xfrm>
            <a:off x="3926899" y="1345563"/>
            <a:ext cx="4822679" cy="174805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l">
              <a:buFont typeface="Arial"/>
              <a:buChar char="•"/>
            </a:pPr>
            <a:r>
              <a:rPr lang="tr-TR" altLang="tr-TR" sz="1700" dirty="0">
                <a:solidFill>
                  <a:schemeClr val="tx1">
                    <a:lumMod val="75000"/>
                    <a:lumOff val="25000"/>
                  </a:schemeClr>
                </a:solidFill>
              </a:rPr>
              <a:t>Şiddete uğrayan kadının ve çocuklarının güvenliğini sağlama, </a:t>
            </a:r>
          </a:p>
          <a:p>
            <a:pPr marL="342900" indent="-342900" algn="l">
              <a:buFont typeface="Arial"/>
              <a:buChar char="•"/>
            </a:pPr>
            <a:r>
              <a:rPr lang="tr-TR" altLang="tr-TR" sz="1700" dirty="0">
                <a:solidFill>
                  <a:schemeClr val="tx1">
                    <a:lumMod val="75000"/>
                    <a:lumOff val="25000"/>
                  </a:schemeClr>
                </a:solidFill>
              </a:rPr>
              <a:t> Cumhuriyet Savcılığını bilgilendirme, </a:t>
            </a:r>
          </a:p>
          <a:p>
            <a:pPr marL="342900" indent="-342900" algn="l">
              <a:buFont typeface="Arial"/>
              <a:buChar char="•"/>
            </a:pPr>
            <a:r>
              <a:rPr lang="tr-TR" altLang="tr-TR" sz="1700" dirty="0">
                <a:solidFill>
                  <a:schemeClr val="tx1">
                    <a:lumMod val="75000"/>
                    <a:lumOff val="25000"/>
                  </a:schemeClr>
                </a:solidFill>
              </a:rPr>
              <a:t> Mağdur kadının gerekli muayene için en yakın sağlık kuruluşuna sevkini sağlama, </a:t>
            </a:r>
          </a:p>
          <a:p>
            <a:pPr marL="342900" indent="-342900" algn="l">
              <a:buFont typeface="Arial"/>
              <a:buChar char="•"/>
            </a:pPr>
            <a:r>
              <a:rPr lang="tr-TR" altLang="tr-TR" sz="1700" dirty="0">
                <a:solidFill>
                  <a:schemeClr val="tx1">
                    <a:lumMod val="75000"/>
                    <a:lumOff val="25000"/>
                  </a:schemeClr>
                </a:solidFill>
              </a:rPr>
              <a:t> Şiddet olayına karışan tarafları tespit etme ve delilleri toplama, </a:t>
            </a:r>
          </a:p>
          <a:p>
            <a:pPr marL="342900" indent="-342900" algn="l">
              <a:buFont typeface="Arial"/>
              <a:buChar char="•"/>
            </a:pPr>
            <a:r>
              <a:rPr lang="tr-TR" altLang="tr-TR" sz="1700" dirty="0">
                <a:solidFill>
                  <a:schemeClr val="tx1">
                    <a:lumMod val="75000"/>
                    <a:lumOff val="25000"/>
                  </a:schemeClr>
                </a:solidFill>
              </a:rPr>
              <a:t> Olaya ilişkin ayrıntıları kayda geçirme ve tutanak düzenleme, </a:t>
            </a:r>
          </a:p>
          <a:p>
            <a:pPr marL="342900" indent="-342900" algn="l">
              <a:buFont typeface="Arial"/>
              <a:buChar char="•"/>
            </a:pPr>
            <a:r>
              <a:rPr lang="tr-TR" altLang="tr-TR" sz="1700" dirty="0">
                <a:solidFill>
                  <a:schemeClr val="tx1">
                    <a:lumMod val="75000"/>
                    <a:lumOff val="25000"/>
                  </a:schemeClr>
                </a:solidFill>
              </a:rPr>
              <a:t> Kadına yönelik şiddet vakalarında özel bir form (</a:t>
            </a:r>
            <a:r>
              <a:rPr lang="tr-TR" altLang="tr-TR" sz="1700" dirty="0" err="1">
                <a:solidFill>
                  <a:schemeClr val="tx1">
                    <a:lumMod val="75000"/>
                    <a:lumOff val="25000"/>
                  </a:schemeClr>
                </a:solidFill>
              </a:rPr>
              <a:t>aileiçi</a:t>
            </a:r>
            <a:r>
              <a:rPr lang="tr-TR" altLang="tr-TR" sz="1700" dirty="0">
                <a:solidFill>
                  <a:schemeClr val="tx1">
                    <a:lumMod val="75000"/>
                    <a:lumOff val="25000"/>
                  </a:schemeClr>
                </a:solidFill>
              </a:rPr>
              <a:t> şiddet olayları kayıt formu) doldurma, </a:t>
            </a:r>
          </a:p>
          <a:p>
            <a:pPr marL="342900" indent="-342900" algn="l">
              <a:buFont typeface="Arial"/>
              <a:buChar char="•"/>
            </a:pPr>
            <a:r>
              <a:rPr lang="tr-TR" altLang="tr-TR" sz="1700" dirty="0">
                <a:solidFill>
                  <a:schemeClr val="tx1">
                    <a:lumMod val="75000"/>
                    <a:lumOff val="25000"/>
                  </a:schemeClr>
                </a:solidFill>
              </a:rPr>
              <a:t> Şiddet mağduru kadın için risk değerlendirmesi yapma, </a:t>
            </a:r>
          </a:p>
          <a:p>
            <a:pPr marL="342900" indent="-342900" algn="l">
              <a:buFont typeface="Arial"/>
              <a:buChar char="•"/>
            </a:pPr>
            <a:r>
              <a:rPr lang="tr-TR" altLang="tr-TR" sz="1700" dirty="0">
                <a:solidFill>
                  <a:schemeClr val="tx1">
                    <a:lumMod val="75000"/>
                    <a:lumOff val="25000"/>
                  </a:schemeClr>
                </a:solidFill>
              </a:rPr>
              <a:t> 6284 sayılı ailenin korunması yasası kapsamında mağdur için koruma emri çıkmışsa bu kararın uygulanmasını sağlamak</a:t>
            </a:r>
          </a:p>
        </p:txBody>
      </p:sp>
      <p:sp>
        <p:nvSpPr>
          <p:cNvPr id="11" name="Title 1"/>
          <p:cNvSpPr txBox="1">
            <a:spLocks/>
          </p:cNvSpPr>
          <p:nvPr/>
        </p:nvSpPr>
        <p:spPr>
          <a:xfrm>
            <a:off x="685801" y="652567"/>
            <a:ext cx="7772400" cy="44485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b="1" dirty="0" err="1" smtClean="0">
                <a:solidFill>
                  <a:srgbClr val="0A59AB"/>
                </a:solidFill>
              </a:rPr>
              <a:t>Kolluk</a:t>
            </a:r>
            <a:r>
              <a:rPr lang="en-US" sz="2600" b="1" dirty="0" smtClean="0">
                <a:solidFill>
                  <a:srgbClr val="0A59AB"/>
                </a:solidFill>
              </a:rPr>
              <a:t> </a:t>
            </a:r>
            <a:r>
              <a:rPr lang="en-US" sz="2600" b="1" dirty="0" err="1" smtClean="0">
                <a:solidFill>
                  <a:srgbClr val="0A59AB"/>
                </a:solidFill>
              </a:rPr>
              <a:t>Kuvvetleri</a:t>
            </a:r>
            <a:endParaRPr lang="en-US" sz="2600" b="1" dirty="0">
              <a:solidFill>
                <a:srgbClr val="0A59AB"/>
              </a:solidFill>
            </a:endParaRPr>
          </a:p>
        </p:txBody>
      </p:sp>
      <p:pic>
        <p:nvPicPr>
          <p:cNvPr id="2" name="Picture 1" descr="polis.jpg"/>
          <p:cNvPicPr>
            <a:picLocks noChangeAspect="1"/>
          </p:cNvPicPr>
          <p:nvPr/>
        </p:nvPicPr>
        <p:blipFill rotWithShape="1">
          <a:blip r:embed="rId4">
            <a:extLst>
              <a:ext uri="{28A0092B-C50C-407E-A947-70E740481C1C}">
                <a14:useLocalDpi xmlns:a14="http://schemas.microsoft.com/office/drawing/2010/main" val="0"/>
              </a:ext>
            </a:extLst>
          </a:blip>
          <a:srcRect l="18707" t="9192" r="18885" b="9671"/>
          <a:stretch/>
        </p:blipFill>
        <p:spPr>
          <a:xfrm>
            <a:off x="387105" y="1759902"/>
            <a:ext cx="1344548" cy="1748056"/>
          </a:xfrm>
          <a:prstGeom prst="rect">
            <a:avLst/>
          </a:prstGeom>
        </p:spPr>
      </p:pic>
      <p:pic>
        <p:nvPicPr>
          <p:cNvPr id="4" name="Picture 3" descr="jandarma.jpg"/>
          <p:cNvPicPr>
            <a:picLocks noChangeAspect="1"/>
          </p:cNvPicPr>
          <p:nvPr/>
        </p:nvPicPr>
        <p:blipFill rotWithShape="1">
          <a:blip r:embed="rId5">
            <a:extLst>
              <a:ext uri="{28A0092B-C50C-407E-A947-70E740481C1C}">
                <a14:useLocalDpi xmlns:a14="http://schemas.microsoft.com/office/drawing/2010/main" val="0"/>
              </a:ext>
            </a:extLst>
          </a:blip>
          <a:srcRect l="19133" t="9617" r="18885" b="9671"/>
          <a:stretch/>
        </p:blipFill>
        <p:spPr>
          <a:xfrm>
            <a:off x="1883594" y="1777916"/>
            <a:ext cx="1342421" cy="1748056"/>
          </a:xfrm>
          <a:prstGeom prst="rect">
            <a:avLst/>
          </a:prstGeom>
        </p:spPr>
      </p:pic>
    </p:spTree>
    <p:extLst>
      <p:ext uri="{BB962C8B-B14F-4D97-AF65-F5344CB8AC3E}">
        <p14:creationId xmlns:p14="http://schemas.microsoft.com/office/powerpoint/2010/main" val="257816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3001</TotalTime>
  <Words>1142</Words>
  <Application>Microsoft Office PowerPoint</Application>
  <PresentationFormat>On-screen Show (4:3)</PresentationFormat>
  <Paragraphs>207</Paragraphs>
  <Slides>19</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PowerPoint Presentation</vt:lpstr>
      <vt:lpstr>Türkiye’de Kadına Yönelik Şiddet ile İlgili Hukuki ve Kurumsal Çerçeve</vt:lpstr>
      <vt:lpstr>6284 – Amacı</vt:lpstr>
      <vt:lpstr>Kadına Yönelik Şiddet</vt:lpstr>
      <vt:lpstr>6284 – Şiddetin Tanımı</vt:lpstr>
      <vt:lpstr>Şiddet Türleri 1</vt:lpstr>
      <vt:lpstr>PowerPoint Presentation</vt:lpstr>
      <vt:lpstr>PowerPoint Presentation</vt:lpstr>
      <vt:lpstr> </vt:lpstr>
      <vt:lpstr> </vt:lpstr>
      <vt:lpstr> </vt:lpstr>
      <vt:lpstr> </vt:lpstr>
      <vt:lpstr> </vt:lpstr>
      <vt:lpstr> </vt:lpstr>
      <vt:lpstr> </vt:lpstr>
      <vt:lpstr> </vt:lpstr>
      <vt:lpstr> </vt:lpstr>
      <vt:lpstr>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MacBook</dc:creator>
  <cp:lastModifiedBy>Pinar Oktem</cp:lastModifiedBy>
  <cp:revision>27</cp:revision>
  <dcterms:created xsi:type="dcterms:W3CDTF">2016-08-22T02:55:28Z</dcterms:created>
  <dcterms:modified xsi:type="dcterms:W3CDTF">2016-12-28T15:01:53Z</dcterms:modified>
</cp:coreProperties>
</file>